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y="6858000" cx="9144000"/>
  <p:notesSz cx="7023100" cy="9309100"/>
  <p:embeddedFontLst>
    <p:embeddedFont>
      <p:font typeface="Merriweather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928">
          <p15:clr>
            <a:srgbClr val="000000"/>
          </p15:clr>
        </p15:guide>
        <p15:guide id="2" pos="2208">
          <p15:clr>
            <a:srgbClr val="000000"/>
          </p15:clr>
        </p15:guide>
        <p15:guide id="3" orient="horz" pos="2932">
          <p15:clr>
            <a:srgbClr val="000000"/>
          </p15:clr>
        </p15:guide>
        <p15:guide id="4" pos="2212">
          <p15:clr>
            <a:srgbClr val="000000"/>
          </p15:clr>
        </p15:guide>
      </p15:notesGuideLst>
    </p:ext>
    <p:ext uri="http://customooxmlschemas.google.com/">
      <go:slidesCustomData xmlns:go="http://customooxmlschemas.google.com/" r:id="rId65" roundtripDataSignature="AMtx7mh0JXX9JSc4dipPior45CrnRGP9/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928" orient="horz"/>
        <p:guide pos="2208"/>
        <p:guide pos="2932" orient="horz"/>
        <p:guide pos="2212"/>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erriweatherSans-bold.fntdata"/><Relationship Id="rId61" Type="http://schemas.openxmlformats.org/officeDocument/2006/relationships/font" Target="fonts/MerriweatherSans-regular.fntdata"/><Relationship Id="rId20" Type="http://schemas.openxmlformats.org/officeDocument/2006/relationships/slide" Target="slides/slide15.xml"/><Relationship Id="rId64" Type="http://schemas.openxmlformats.org/officeDocument/2006/relationships/font" Target="fonts/MerriweatherSans-boldItalic.fntdata"/><Relationship Id="rId63" Type="http://schemas.openxmlformats.org/officeDocument/2006/relationships/font" Target="fonts/MerriweatherSans-italic.fntdata"/><Relationship Id="rId22" Type="http://schemas.openxmlformats.org/officeDocument/2006/relationships/slide" Target="slides/slide17.xml"/><Relationship Id="rId21" Type="http://schemas.openxmlformats.org/officeDocument/2006/relationships/slide" Target="slides/slide16.xml"/><Relationship Id="rId65"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2" y="0"/>
            <a:ext cx="3043979" cy="464184"/>
          </a:xfrm>
          <a:prstGeom prst="rect">
            <a:avLst/>
          </a:prstGeom>
          <a:noFill/>
          <a:ln>
            <a:noFill/>
          </a:ln>
        </p:spPr>
        <p:txBody>
          <a:bodyPr anchorCtr="0" anchor="t" bIns="46650" lIns="93300" spcFirstLastPara="1" rIns="93300" wrap="square" tIns="466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3979121" y="0"/>
            <a:ext cx="3043979" cy="464184"/>
          </a:xfrm>
          <a:prstGeom prst="rect">
            <a:avLst/>
          </a:prstGeom>
          <a:noFill/>
          <a:ln>
            <a:noFill/>
          </a:ln>
        </p:spPr>
        <p:txBody>
          <a:bodyPr anchorCtr="0" anchor="t" bIns="46650" lIns="93300" spcFirstLastPara="1" rIns="93300" wrap="square" tIns="4665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5" name="Google Shape;5;n"/>
          <p:cNvSpPr/>
          <p:nvPr>
            <p:ph idx="3"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2" y="8844916"/>
            <a:ext cx="3043979" cy="464184"/>
          </a:xfrm>
          <a:prstGeom prst="rect">
            <a:avLst/>
          </a:prstGeom>
          <a:noFill/>
          <a:ln>
            <a:noFill/>
          </a:ln>
        </p:spPr>
        <p:txBody>
          <a:bodyPr anchorCtr="0" anchor="b" bIns="46650" lIns="93300" spcFirstLastPara="1" rIns="93300" wrap="square" tIns="466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3" name="Google Shape;123;p1: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latin typeface="Merriweather Sans"/>
                <a:ea typeface="Merriweather Sans"/>
                <a:cs typeface="Merriweather Sans"/>
                <a:sym typeface="Merriweather Sans"/>
              </a:rPr>
              <a:t>Hello and welcome to today’s presentation on rain barrels. This program was developed by Rutgers Cooperative Extension and based on the Clean Virginia Waterways Rain Barrel program. </a:t>
            </a:r>
            <a:endParaRPr/>
          </a:p>
          <a:p>
            <a:pPr indent="0" lvl="0" marL="0" rtl="0" algn="l">
              <a:lnSpc>
                <a:spcPct val="100000"/>
              </a:lnSpc>
              <a:spcBef>
                <a:spcPts val="0"/>
              </a:spcBef>
              <a:spcAft>
                <a:spcPts val="0"/>
              </a:spcAft>
              <a:buSzPts val="1400"/>
              <a:buNone/>
            </a:pPr>
            <a:r>
              <a:t/>
            </a:r>
            <a:endParaRPr>
              <a:latin typeface="Merriweather Sans"/>
              <a:ea typeface="Merriweather Sans"/>
              <a:cs typeface="Merriweather Sans"/>
              <a:sym typeface="Merriweather Sans"/>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p:txBody>
      </p:sp>
      <p:sp>
        <p:nvSpPr>
          <p:cNvPr id="124" name="Google Shape;124;p1: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0: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2" name="Google Shape;202;p10: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Rain barrels also help us live sustainably by reducing rain water runoff (also called stormwater runoff) from our properties which reduces flooding in our communities</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And by controlling water pollution to our local lakes, rivers, and streams.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p:txBody>
      </p:sp>
      <p:sp>
        <p:nvSpPr>
          <p:cNvPr id="203" name="Google Shape;203;p10: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1: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9" name="Google Shape;209;p11: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If you go outside, look to see where the rain water goes from downspouts. </a:t>
            </a:r>
            <a:endParaRPr/>
          </a:p>
          <a:p>
            <a:pPr indent="0" lvl="0" marL="0" rtl="0" algn="l">
              <a:lnSpc>
                <a:spcPct val="100000"/>
              </a:lnSpc>
              <a:spcBef>
                <a:spcPts val="360"/>
              </a:spcBef>
              <a:spcAft>
                <a:spcPts val="0"/>
              </a:spcAft>
              <a:buSzPts val="1400"/>
              <a:buNone/>
            </a:pPr>
            <a:r>
              <a:rPr lang="en-US">
                <a:latin typeface="Arial"/>
                <a:ea typeface="Arial"/>
                <a:cs typeface="Arial"/>
                <a:sym typeface="Arial"/>
              </a:rPr>
              <a:t>Maybe they go into the grass or a garden area where the water soaks into the ground. That’s good. That’s what we want.  We want the rain water from our roof and other hard surfaces on our property to infiltrate into the ground and replenish groundwater. </a:t>
            </a:r>
            <a:endParaRPr/>
          </a:p>
        </p:txBody>
      </p:sp>
      <p:sp>
        <p:nvSpPr>
          <p:cNvPr id="210" name="Google Shape;210;p11: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2: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8" name="Google Shape;218;p12: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…..But maybe your downspouts discharge to a hard surface like a driveway, onto the sidewalk and out onto the street like in this picture. </a:t>
            </a:r>
            <a:endParaRPr/>
          </a:p>
          <a:p>
            <a:pPr indent="0" lvl="0" marL="0" rtl="0" algn="l">
              <a:lnSpc>
                <a:spcPct val="100000"/>
              </a:lnSpc>
              <a:spcBef>
                <a:spcPts val="360"/>
              </a:spcBef>
              <a:spcAft>
                <a:spcPts val="0"/>
              </a:spcAft>
              <a:buSzPts val="1400"/>
              <a:buNone/>
            </a:pPr>
            <a:r>
              <a:t/>
            </a:r>
            <a:endParaRPr>
              <a:latin typeface="Arial"/>
              <a:ea typeface="Arial"/>
              <a:cs typeface="Arial"/>
              <a:sym typeface="Arial"/>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p:txBody>
      </p:sp>
      <p:sp>
        <p:nvSpPr>
          <p:cNvPr id="219" name="Google Shape;219;p12: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3: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5" name="Google Shape;225;p13: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317500" lvl="0" marL="457200" rtl="0" algn="l">
              <a:lnSpc>
                <a:spcPct val="115000"/>
              </a:lnSpc>
              <a:spcBef>
                <a:spcPts val="1200"/>
              </a:spcBef>
              <a:spcAft>
                <a:spcPts val="0"/>
              </a:spcAft>
              <a:buSzPts val="1400"/>
              <a:buChar char="-"/>
            </a:pPr>
            <a:r>
              <a:rPr lang="en-US"/>
              <a:t>Your downspout might also be directed underground through a pipe and then discarded directly onto a street or sidewalk </a:t>
            </a:r>
            <a:endParaRPr/>
          </a:p>
          <a:p>
            <a:pPr indent="0" lvl="0" marL="0" rtl="0" algn="l">
              <a:lnSpc>
                <a:spcPct val="100000"/>
              </a:lnSpc>
              <a:spcBef>
                <a:spcPts val="1200"/>
              </a:spcBef>
              <a:spcAft>
                <a:spcPts val="0"/>
              </a:spcAft>
              <a:buSzPts val="1400"/>
              <a:buNone/>
            </a:pPr>
            <a:r>
              <a:t/>
            </a:r>
            <a:endParaRPr/>
          </a:p>
        </p:txBody>
      </p:sp>
      <p:sp>
        <p:nvSpPr>
          <p:cNvPr id="226" name="Google Shape;226;p13: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4: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5" name="Google Shape;235;p14: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317500" lvl="0" marL="457200" rtl="0" algn="l">
              <a:lnSpc>
                <a:spcPct val="115000"/>
              </a:lnSpc>
              <a:spcBef>
                <a:spcPts val="1200"/>
              </a:spcBef>
              <a:spcAft>
                <a:spcPts val="0"/>
              </a:spcAft>
              <a:buSzPts val="1400"/>
              <a:buChar char="-"/>
            </a:pPr>
            <a:r>
              <a:rPr lang="en-US"/>
              <a:t>When downspouts are discharges directly onto impervious cover it contributes to flooding because impervious surfaces cannot absorb water </a:t>
            </a:r>
            <a:endParaRPr/>
          </a:p>
          <a:p>
            <a:pPr indent="0" lvl="0" marL="0" rtl="0" algn="l">
              <a:lnSpc>
                <a:spcPct val="100000"/>
              </a:lnSpc>
              <a:spcBef>
                <a:spcPts val="1200"/>
              </a:spcBef>
              <a:spcAft>
                <a:spcPts val="0"/>
              </a:spcAft>
              <a:buSzPts val="1400"/>
              <a:buNone/>
            </a:pPr>
            <a:r>
              <a:rPr lang="en-US"/>
              <a:t> </a:t>
            </a:r>
            <a:endParaRPr/>
          </a:p>
        </p:txBody>
      </p:sp>
      <p:sp>
        <p:nvSpPr>
          <p:cNvPr id="236" name="Google Shape;236;p14: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5: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4" name="Google Shape;244;p15: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317500" lvl="0" marL="457200" rtl="0" algn="l">
              <a:lnSpc>
                <a:spcPct val="115000"/>
              </a:lnSpc>
              <a:spcBef>
                <a:spcPts val="1200"/>
              </a:spcBef>
              <a:spcAft>
                <a:spcPts val="0"/>
              </a:spcAft>
              <a:buSzPts val="1400"/>
              <a:buChar char="-"/>
            </a:pPr>
            <a:r>
              <a:rPr lang="en-US"/>
              <a:t>This also contributes to water pollution</a:t>
            </a:r>
            <a:endParaRPr/>
          </a:p>
          <a:p>
            <a:pPr indent="-317500" lvl="0" marL="457200" rtl="0" algn="l">
              <a:lnSpc>
                <a:spcPct val="115000"/>
              </a:lnSpc>
              <a:spcBef>
                <a:spcPts val="0"/>
              </a:spcBef>
              <a:spcAft>
                <a:spcPts val="0"/>
              </a:spcAft>
              <a:buSzPts val="1400"/>
              <a:buChar char="-"/>
            </a:pPr>
            <a:r>
              <a:rPr lang="en-US"/>
              <a:t>Roadways accumulate dirt, litter, pesticides, fertilizers, oil and grease, pathogens.</a:t>
            </a:r>
            <a:endParaRPr/>
          </a:p>
          <a:p>
            <a:pPr indent="-317500" lvl="0" marL="457200" rtl="0" algn="l">
              <a:lnSpc>
                <a:spcPct val="115000"/>
              </a:lnSpc>
              <a:spcBef>
                <a:spcPts val="0"/>
              </a:spcBef>
              <a:spcAft>
                <a:spcPts val="0"/>
              </a:spcAft>
              <a:buSzPts val="1400"/>
              <a:buChar char="-"/>
            </a:pPr>
            <a:r>
              <a:rPr lang="en-US"/>
              <a:t>These are NON-POINT source pollutants because once they get to the stream, we have no way of identifying their source</a:t>
            </a:r>
            <a:endParaRPr/>
          </a:p>
          <a:p>
            <a:pPr indent="-317500" lvl="0" marL="457200" rtl="0" algn="l">
              <a:lnSpc>
                <a:spcPct val="115000"/>
              </a:lnSpc>
              <a:spcBef>
                <a:spcPts val="0"/>
              </a:spcBef>
              <a:spcAft>
                <a:spcPts val="0"/>
              </a:spcAft>
              <a:buSzPts val="1400"/>
              <a:buChar char="-"/>
            </a:pPr>
            <a:r>
              <a:rPr lang="en-US"/>
              <a:t>When it rains the water picks up these pollutants and carries them into water bodies</a:t>
            </a:r>
            <a:endParaRPr/>
          </a:p>
          <a:p>
            <a:pPr indent="0" lvl="0" marL="0" rtl="0" algn="l">
              <a:lnSpc>
                <a:spcPct val="100000"/>
              </a:lnSpc>
              <a:spcBef>
                <a:spcPts val="1200"/>
              </a:spcBef>
              <a:spcAft>
                <a:spcPts val="0"/>
              </a:spcAft>
              <a:buSzPts val="1400"/>
              <a:buNone/>
            </a:pPr>
            <a:r>
              <a:t/>
            </a:r>
            <a:endParaRPr/>
          </a:p>
        </p:txBody>
      </p:sp>
      <p:sp>
        <p:nvSpPr>
          <p:cNvPr id="245" name="Google Shape;245;p15: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5" name="Google Shape;255;p16: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…All of these pollutants get carried away to the storm drain system which discharges directly to our rivers and streams. When you harvest rain water in your barrel you are reducing the amount of rain water that ends up on the road and in the storm drain system.</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latin typeface="Arial"/>
                <a:ea typeface="Arial"/>
                <a:cs typeface="Arial"/>
                <a:sym typeface="Arial"/>
              </a:rPr>
              <a:t>Less rain water runoff means less pollution and less flooding in our lakes rivers and streams.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For example:</a:t>
            </a:r>
            <a:endParaRPr/>
          </a:p>
          <a:p>
            <a:pPr indent="0" lvl="0" marL="0" rtl="0" algn="l">
              <a:lnSpc>
                <a:spcPct val="100000"/>
              </a:lnSpc>
              <a:spcBef>
                <a:spcPts val="360"/>
              </a:spcBef>
              <a:spcAft>
                <a:spcPts val="0"/>
              </a:spcAft>
              <a:buSzPts val="1400"/>
              <a:buNone/>
            </a:pPr>
            <a:r>
              <a:rPr lang="en-US"/>
              <a:t>If 10 of us installed rain barrels at home then that’s 14,000 gallons of water we are preventing from flooding our rivers and streams.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p:txBody>
      </p:sp>
      <p:sp>
        <p:nvSpPr>
          <p:cNvPr id="256" name="Google Shape;256;p16: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7: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9" name="Google Shape;269;p17: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317500" lvl="0" marL="457200" rtl="0" algn="l">
              <a:lnSpc>
                <a:spcPct val="115000"/>
              </a:lnSpc>
              <a:spcBef>
                <a:spcPts val="1200"/>
              </a:spcBef>
              <a:spcAft>
                <a:spcPts val="0"/>
              </a:spcAft>
              <a:buSzPts val="1400"/>
              <a:buChar char="-"/>
            </a:pPr>
            <a:r>
              <a:rPr lang="en-US"/>
              <a:t>The presence of excessive pollutants in our water bodies can cause all sorts of harm</a:t>
            </a:r>
            <a:endParaRPr/>
          </a:p>
          <a:p>
            <a:pPr indent="-317500" lvl="0" marL="457200" rtl="0" algn="l">
              <a:lnSpc>
                <a:spcPct val="115000"/>
              </a:lnSpc>
              <a:spcBef>
                <a:spcPts val="0"/>
              </a:spcBef>
              <a:spcAft>
                <a:spcPts val="0"/>
              </a:spcAft>
              <a:buSzPts val="1400"/>
              <a:buChar char="-"/>
            </a:pPr>
            <a:r>
              <a:rPr lang="en-US"/>
              <a:t>For example, fertilizers can increase the amount of nitrogen and phosphorus deposited into streams, which can lead to harmful algal blooms</a:t>
            </a:r>
            <a:endParaRPr/>
          </a:p>
          <a:p>
            <a:pPr indent="-317500" lvl="0" marL="457200" rtl="0" algn="l">
              <a:lnSpc>
                <a:spcPct val="115000"/>
              </a:lnSpc>
              <a:spcBef>
                <a:spcPts val="0"/>
              </a:spcBef>
              <a:spcAft>
                <a:spcPts val="0"/>
              </a:spcAft>
              <a:buSzPts val="1400"/>
              <a:buChar char="-"/>
            </a:pPr>
            <a:r>
              <a:rPr lang="en-US"/>
              <a:t>Also, motor oil, pesticides and human waste contain chemicals and bacteria that makes the water unsafe for wildlife to drink or live in </a:t>
            </a:r>
            <a:endParaRPr/>
          </a:p>
          <a:p>
            <a:pPr indent="0" lvl="0" marL="0" rtl="0" algn="l">
              <a:lnSpc>
                <a:spcPct val="100000"/>
              </a:lnSpc>
              <a:spcBef>
                <a:spcPts val="1200"/>
              </a:spcBef>
              <a:spcAft>
                <a:spcPts val="0"/>
              </a:spcAft>
              <a:buSzPts val="1400"/>
              <a:buNone/>
            </a:pPr>
            <a:r>
              <a:t/>
            </a:r>
            <a:endParaRPr/>
          </a:p>
        </p:txBody>
      </p:sp>
      <p:sp>
        <p:nvSpPr>
          <p:cNvPr id="270" name="Google Shape;270;p17: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8: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78" name="Google Shape;278;p18: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317500" lvl="0" marL="457200" rtl="0" algn="l">
              <a:lnSpc>
                <a:spcPct val="115000"/>
              </a:lnSpc>
              <a:spcBef>
                <a:spcPts val="1200"/>
              </a:spcBef>
              <a:spcAft>
                <a:spcPts val="0"/>
              </a:spcAft>
              <a:buSzPts val="1400"/>
              <a:buChar char="-"/>
            </a:pPr>
            <a:r>
              <a:rPr lang="en-US"/>
              <a:t>Non-point source pollution is a significant problem because it is caused by activities that people do every day without realizing their harmful effects</a:t>
            </a:r>
            <a:endParaRPr/>
          </a:p>
          <a:p>
            <a:pPr indent="-317500" lvl="0" marL="457200" rtl="0" algn="l">
              <a:lnSpc>
                <a:spcPct val="115000"/>
              </a:lnSpc>
              <a:spcBef>
                <a:spcPts val="0"/>
              </a:spcBef>
              <a:spcAft>
                <a:spcPts val="0"/>
              </a:spcAft>
              <a:buSzPts val="1400"/>
              <a:buChar char="-"/>
            </a:pPr>
            <a:r>
              <a:rPr lang="en-US"/>
              <a:t>A farmer could put down fertilizer, forgetting that it’ll rain later in the day.</a:t>
            </a:r>
            <a:endParaRPr/>
          </a:p>
          <a:p>
            <a:pPr indent="-317500" lvl="0" marL="457200" rtl="0" algn="l">
              <a:lnSpc>
                <a:spcPct val="115000"/>
              </a:lnSpc>
              <a:spcBef>
                <a:spcPts val="0"/>
              </a:spcBef>
              <a:spcAft>
                <a:spcPts val="0"/>
              </a:spcAft>
              <a:buSzPts val="1400"/>
              <a:buChar char="-"/>
            </a:pPr>
            <a:r>
              <a:rPr lang="en-US"/>
              <a:t>Someone forgot a doggy bag and didn’t pick up after their dog</a:t>
            </a:r>
            <a:endParaRPr/>
          </a:p>
          <a:p>
            <a:pPr indent="-317500" lvl="0" marL="457200" rtl="0" algn="l">
              <a:lnSpc>
                <a:spcPct val="115000"/>
              </a:lnSpc>
              <a:spcBef>
                <a:spcPts val="0"/>
              </a:spcBef>
              <a:spcAft>
                <a:spcPts val="0"/>
              </a:spcAft>
              <a:buSzPts val="1400"/>
              <a:buChar char="-"/>
            </a:pPr>
            <a:r>
              <a:rPr lang="en-US"/>
              <a:t>A car is leaking along the highway</a:t>
            </a:r>
            <a:endParaRPr/>
          </a:p>
          <a:p>
            <a:pPr indent="-317500" lvl="0" marL="457200" rtl="0" algn="l">
              <a:lnSpc>
                <a:spcPct val="115000"/>
              </a:lnSpc>
              <a:spcBef>
                <a:spcPts val="0"/>
              </a:spcBef>
              <a:spcAft>
                <a:spcPts val="0"/>
              </a:spcAft>
              <a:buSzPts val="1400"/>
              <a:buChar char="-"/>
            </a:pPr>
            <a:r>
              <a:rPr lang="en-US"/>
              <a:t>A construction site could be digging up dirt and not putting it in a place to contain it</a:t>
            </a:r>
            <a:endParaRPr/>
          </a:p>
          <a:p>
            <a:pPr indent="-317500" lvl="0" marL="457200" rtl="0" algn="l">
              <a:lnSpc>
                <a:spcPct val="115000"/>
              </a:lnSpc>
              <a:spcBef>
                <a:spcPts val="0"/>
              </a:spcBef>
              <a:spcAft>
                <a:spcPts val="0"/>
              </a:spcAft>
              <a:buSzPts val="1400"/>
              <a:buChar char="-"/>
            </a:pPr>
            <a:r>
              <a:rPr lang="en-US" sz="700"/>
              <a:t> </a:t>
            </a:r>
            <a:r>
              <a:rPr lang="en-US"/>
              <a:t>All of these contaminants accumulate and wash into our water bodies when it rains </a:t>
            </a:r>
            <a:endParaRPr/>
          </a:p>
          <a:p>
            <a:pPr indent="0" lvl="0" marL="0" rtl="0" algn="l">
              <a:lnSpc>
                <a:spcPct val="100000"/>
              </a:lnSpc>
              <a:spcBef>
                <a:spcPts val="1200"/>
              </a:spcBef>
              <a:spcAft>
                <a:spcPts val="0"/>
              </a:spcAft>
              <a:buSzPts val="1400"/>
              <a:buNone/>
            </a:pPr>
            <a:r>
              <a:t/>
            </a:r>
            <a:endParaRPr/>
          </a:p>
        </p:txBody>
      </p:sp>
      <p:sp>
        <p:nvSpPr>
          <p:cNvPr id="279" name="Google Shape;279;p18: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9: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9" name="Google Shape;289;p19: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317500" lvl="0" marL="457200" rtl="0" algn="l">
              <a:lnSpc>
                <a:spcPct val="115000"/>
              </a:lnSpc>
              <a:spcBef>
                <a:spcPts val="1200"/>
              </a:spcBef>
              <a:spcAft>
                <a:spcPts val="0"/>
              </a:spcAft>
              <a:buSzPts val="1400"/>
              <a:buChar char="-"/>
            </a:pPr>
            <a:r>
              <a:rPr lang="en-US"/>
              <a:t>The easiest and cheapest:</a:t>
            </a:r>
            <a:endParaRPr/>
          </a:p>
          <a:p>
            <a:pPr indent="0" lvl="0" marL="1371600" rtl="0" algn="l">
              <a:lnSpc>
                <a:spcPct val="115000"/>
              </a:lnSpc>
              <a:spcBef>
                <a:spcPts val="1200"/>
              </a:spcBef>
              <a:spcAft>
                <a:spcPts val="0"/>
              </a:spcAft>
              <a:buClr>
                <a:schemeClr val="dk1"/>
              </a:buClr>
              <a:buSzPts val="1100"/>
              <a:buFont typeface="Arial"/>
              <a:buNone/>
            </a:pPr>
            <a:r>
              <a:rPr lang="en-US" sz="700"/>
              <a:t>                                                              </a:t>
            </a:r>
            <a:r>
              <a:rPr lang="en-US"/>
              <a:t>i.</a:t>
            </a:r>
            <a:r>
              <a:rPr lang="en-US" sz="700"/>
              <a:t>      </a:t>
            </a:r>
            <a:r>
              <a:rPr lang="en-US"/>
              <a:t>Assess your downspouts and disconnect them or redirect them to pervious areas so that rain water from your roof infiltrates into the ground</a:t>
            </a:r>
            <a:endParaRPr/>
          </a:p>
          <a:p>
            <a:pPr indent="0" lvl="0" marL="1371600" rtl="0" algn="l">
              <a:lnSpc>
                <a:spcPct val="115000"/>
              </a:lnSpc>
              <a:spcBef>
                <a:spcPts val="1200"/>
              </a:spcBef>
              <a:spcAft>
                <a:spcPts val="0"/>
              </a:spcAft>
              <a:buClr>
                <a:schemeClr val="dk1"/>
              </a:buClr>
              <a:buSzPts val="1100"/>
              <a:buFont typeface="Arial"/>
              <a:buNone/>
            </a:pPr>
            <a:r>
              <a:rPr lang="en-US" sz="700"/>
              <a:t>                                                            </a:t>
            </a:r>
            <a:r>
              <a:rPr lang="en-US"/>
              <a:t>ii.</a:t>
            </a:r>
            <a:r>
              <a:rPr lang="en-US" sz="700"/>
              <a:t>      </a:t>
            </a:r>
            <a:r>
              <a:rPr lang="en-US"/>
              <a:t>Use flexi-spouts to redirect the water away from your driveway or pathways.</a:t>
            </a:r>
            <a:endParaRPr/>
          </a:p>
          <a:p>
            <a:pPr indent="0" lvl="0" marL="1371600" rtl="0" algn="l">
              <a:lnSpc>
                <a:spcPct val="115000"/>
              </a:lnSpc>
              <a:spcBef>
                <a:spcPts val="1200"/>
              </a:spcBef>
              <a:spcAft>
                <a:spcPts val="0"/>
              </a:spcAft>
              <a:buClr>
                <a:schemeClr val="dk1"/>
              </a:buClr>
              <a:buSzPts val="1100"/>
              <a:buFont typeface="Arial"/>
              <a:buNone/>
            </a:pPr>
            <a:r>
              <a:rPr lang="en-US" sz="700"/>
              <a:t>                                                          </a:t>
            </a:r>
            <a:r>
              <a:rPr lang="en-US"/>
              <a:t>iii.</a:t>
            </a:r>
            <a:r>
              <a:rPr lang="en-US" sz="700"/>
              <a:t>      </a:t>
            </a:r>
            <a:r>
              <a:rPr lang="en-US"/>
              <a:t>They should be extended to move the water away from your home and basement</a:t>
            </a:r>
            <a:endParaRPr/>
          </a:p>
          <a:p>
            <a:pPr indent="0" lvl="0" marL="1371600" rtl="0" algn="l">
              <a:lnSpc>
                <a:spcPct val="115000"/>
              </a:lnSpc>
              <a:spcBef>
                <a:spcPts val="1200"/>
              </a:spcBef>
              <a:spcAft>
                <a:spcPts val="0"/>
              </a:spcAft>
              <a:buClr>
                <a:schemeClr val="dk1"/>
              </a:buClr>
              <a:buSzPts val="1100"/>
              <a:buFont typeface="Arial"/>
              <a:buNone/>
            </a:pPr>
            <a:r>
              <a:rPr lang="en-US" sz="700"/>
              <a:t>                                                          </a:t>
            </a:r>
            <a:r>
              <a:rPr lang="en-US"/>
              <a:t>iv.</a:t>
            </a:r>
            <a:r>
              <a:rPr lang="en-US" sz="700"/>
              <a:t>      </a:t>
            </a:r>
            <a:r>
              <a:rPr lang="en-US"/>
              <a:t>Flexi spouts and downspout attachments are very inexpensive and sold at local hardware stores</a:t>
            </a:r>
            <a:endParaRPr/>
          </a:p>
          <a:p>
            <a:pPr indent="0" lvl="0" marL="1371600" rtl="0" algn="l">
              <a:lnSpc>
                <a:spcPct val="115000"/>
              </a:lnSpc>
              <a:spcBef>
                <a:spcPts val="1200"/>
              </a:spcBef>
              <a:spcAft>
                <a:spcPts val="0"/>
              </a:spcAft>
              <a:buClr>
                <a:schemeClr val="dk1"/>
              </a:buClr>
              <a:buSzPts val="1100"/>
              <a:buFont typeface="Arial"/>
              <a:buNone/>
            </a:pPr>
            <a:r>
              <a:rPr lang="en-US" sz="700"/>
              <a:t>                                                            </a:t>
            </a:r>
            <a:r>
              <a:rPr lang="en-US"/>
              <a:t>v.</a:t>
            </a:r>
            <a:r>
              <a:rPr lang="en-US" sz="700"/>
              <a:t>      </a:t>
            </a:r>
            <a:r>
              <a:rPr lang="en-US"/>
              <a:t>Add a splash guard to spread out the water evenly and prevent the soil from eroding</a:t>
            </a:r>
            <a:endParaRPr/>
          </a:p>
          <a:p>
            <a:pPr indent="0" lvl="0" marL="1371600" rtl="0" algn="l">
              <a:lnSpc>
                <a:spcPct val="115000"/>
              </a:lnSpc>
              <a:spcBef>
                <a:spcPts val="1200"/>
              </a:spcBef>
              <a:spcAft>
                <a:spcPts val="0"/>
              </a:spcAft>
              <a:buClr>
                <a:schemeClr val="dk1"/>
              </a:buClr>
              <a:buSzPts val="1100"/>
              <a:buFont typeface="Arial"/>
              <a:buNone/>
            </a:pPr>
            <a:r>
              <a:rPr lang="en-US" sz="700"/>
              <a:t>                                                          </a:t>
            </a:r>
            <a:r>
              <a:rPr lang="en-US"/>
              <a:t>vi.</a:t>
            </a:r>
            <a:r>
              <a:rPr lang="en-US" sz="700"/>
              <a:t>      </a:t>
            </a:r>
            <a:r>
              <a:rPr lang="en-US"/>
              <a:t>If you have a basement the downspouts should be extended 6 feet from the house. For a crawl space they should be extended 2 feet from the house</a:t>
            </a:r>
            <a:endParaRPr/>
          </a:p>
          <a:p>
            <a:pPr indent="0" lvl="0" marL="0" rtl="0" algn="l">
              <a:lnSpc>
                <a:spcPct val="100000"/>
              </a:lnSpc>
              <a:spcBef>
                <a:spcPts val="1200"/>
              </a:spcBef>
              <a:spcAft>
                <a:spcPts val="0"/>
              </a:spcAft>
              <a:buSzPts val="1400"/>
              <a:buNone/>
            </a:pPr>
            <a:r>
              <a:t/>
            </a:r>
            <a:endParaRPr/>
          </a:p>
        </p:txBody>
      </p:sp>
      <p:sp>
        <p:nvSpPr>
          <p:cNvPr id="290" name="Google Shape;290;p19: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5" name="Google Shape;135;p2: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136" name="Google Shape;136;p2: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0: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0" name="Google Shape;300;p20: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317500" lvl="0" marL="457200" rtl="0" algn="l">
              <a:lnSpc>
                <a:spcPct val="115000"/>
              </a:lnSpc>
              <a:spcBef>
                <a:spcPts val="1200"/>
              </a:spcBef>
              <a:spcAft>
                <a:spcPts val="0"/>
              </a:spcAft>
              <a:buSzPts val="1400"/>
              <a:buChar char="-"/>
            </a:pPr>
            <a:r>
              <a:rPr lang="en-US"/>
              <a:t>Some more things you can do:</a:t>
            </a:r>
            <a:endParaRPr/>
          </a:p>
          <a:p>
            <a:pPr indent="0" lvl="0" marL="1371600" rtl="0" algn="l">
              <a:lnSpc>
                <a:spcPct val="115000"/>
              </a:lnSpc>
              <a:spcBef>
                <a:spcPts val="1200"/>
              </a:spcBef>
              <a:spcAft>
                <a:spcPts val="0"/>
              </a:spcAft>
              <a:buClr>
                <a:schemeClr val="dk1"/>
              </a:buClr>
              <a:buSzPts val="1100"/>
              <a:buFont typeface="Arial"/>
              <a:buNone/>
            </a:pPr>
            <a:r>
              <a:rPr lang="en-US" sz="700"/>
              <a:t>                                                              </a:t>
            </a:r>
            <a:r>
              <a:rPr lang="en-US"/>
              <a:t>i.</a:t>
            </a:r>
            <a:r>
              <a:rPr lang="en-US" sz="700"/>
              <a:t>      </a:t>
            </a:r>
            <a:r>
              <a:rPr lang="en-US"/>
              <a:t>Plant trees – helps to create a riparian buffer and leaves and branches intercept rain water</a:t>
            </a:r>
            <a:endParaRPr/>
          </a:p>
          <a:p>
            <a:pPr indent="0" lvl="0" marL="1371600" rtl="0" algn="l">
              <a:lnSpc>
                <a:spcPct val="115000"/>
              </a:lnSpc>
              <a:spcBef>
                <a:spcPts val="1200"/>
              </a:spcBef>
              <a:spcAft>
                <a:spcPts val="0"/>
              </a:spcAft>
              <a:buClr>
                <a:schemeClr val="dk1"/>
              </a:buClr>
              <a:buSzPts val="1100"/>
              <a:buFont typeface="Arial"/>
              <a:buNone/>
            </a:pPr>
            <a:r>
              <a:rPr lang="en-US" sz="700"/>
              <a:t>                                                            </a:t>
            </a:r>
            <a:r>
              <a:rPr lang="en-US"/>
              <a:t>ii.</a:t>
            </a:r>
            <a:r>
              <a:rPr lang="en-US" sz="700"/>
              <a:t>      </a:t>
            </a:r>
            <a:r>
              <a:rPr lang="en-US"/>
              <a:t>Reduce the number of hard surfaces on your property and replace with mulch, bricks, gravel, or porous pavement gravel so water can soak into the ground</a:t>
            </a:r>
            <a:endParaRPr/>
          </a:p>
          <a:p>
            <a:pPr indent="0" lvl="0" marL="1371600" rtl="0" algn="l">
              <a:lnSpc>
                <a:spcPct val="115000"/>
              </a:lnSpc>
              <a:spcBef>
                <a:spcPts val="1200"/>
              </a:spcBef>
              <a:spcAft>
                <a:spcPts val="0"/>
              </a:spcAft>
              <a:buClr>
                <a:schemeClr val="dk1"/>
              </a:buClr>
              <a:buSzPts val="1100"/>
              <a:buFont typeface="Arial"/>
              <a:buNone/>
            </a:pPr>
            <a:r>
              <a:rPr lang="en-US" sz="700"/>
              <a:t>                                                          </a:t>
            </a:r>
            <a:r>
              <a:rPr lang="en-US"/>
              <a:t>iii.</a:t>
            </a:r>
            <a:r>
              <a:rPr lang="en-US" sz="700"/>
              <a:t>      </a:t>
            </a:r>
            <a:r>
              <a:rPr lang="en-US"/>
              <a:t>Install a rain garden which is a specially designed garden that infiltrates rain water into the ground and removes pollutants</a:t>
            </a:r>
            <a:endParaRPr/>
          </a:p>
          <a:p>
            <a:pPr indent="0" lvl="0" marL="1371600" rtl="0" algn="l">
              <a:lnSpc>
                <a:spcPct val="115000"/>
              </a:lnSpc>
              <a:spcBef>
                <a:spcPts val="1200"/>
              </a:spcBef>
              <a:spcAft>
                <a:spcPts val="0"/>
              </a:spcAft>
              <a:buClr>
                <a:schemeClr val="dk1"/>
              </a:buClr>
              <a:buSzPts val="1100"/>
              <a:buFont typeface="Arial"/>
              <a:buNone/>
            </a:pPr>
            <a:r>
              <a:rPr lang="en-US" sz="700"/>
              <a:t>                                                          </a:t>
            </a:r>
            <a:r>
              <a:rPr lang="en-US"/>
              <a:t>iv.</a:t>
            </a:r>
            <a:r>
              <a:rPr lang="en-US" sz="700"/>
              <a:t>      </a:t>
            </a:r>
            <a:r>
              <a:rPr lang="en-US"/>
              <a:t>Currently landscapers throughout New Jersey are being certified by the Rutgers Water Resource Program to install Rain Gardens.</a:t>
            </a:r>
            <a:endParaRPr/>
          </a:p>
          <a:p>
            <a:pPr indent="0" lvl="0" marL="0" rtl="0" algn="l">
              <a:lnSpc>
                <a:spcPct val="100000"/>
              </a:lnSpc>
              <a:spcBef>
                <a:spcPts val="1200"/>
              </a:spcBef>
              <a:spcAft>
                <a:spcPts val="0"/>
              </a:spcAft>
              <a:buSzPts val="1400"/>
              <a:buNone/>
            </a:pPr>
            <a:r>
              <a:t/>
            </a:r>
            <a:endParaRPr/>
          </a:p>
        </p:txBody>
      </p:sp>
      <p:sp>
        <p:nvSpPr>
          <p:cNvPr id="301" name="Google Shape;301;p20: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1: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3" name="Google Shape;313;p21: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304800" lvl="1" marL="914400" rtl="0" algn="l">
              <a:lnSpc>
                <a:spcPct val="107916"/>
              </a:lnSpc>
              <a:spcBef>
                <a:spcPts val="0"/>
              </a:spcBef>
              <a:spcAft>
                <a:spcPts val="0"/>
              </a:spcAft>
              <a:buClr>
                <a:schemeClr val="dk1"/>
              </a:buClr>
              <a:buSzPts val="1200"/>
              <a:buFont typeface="Times New Roman"/>
              <a:buAutoNum type="alphaLcPeriod"/>
            </a:pPr>
            <a:r>
              <a:rPr lang="en-US"/>
              <a:t>Rain barrels have a lot of benefits other than controlling flooding and pollution</a:t>
            </a:r>
            <a:endParaRPr/>
          </a:p>
          <a:p>
            <a:pPr indent="-304800" lvl="1" marL="914400" rtl="0" algn="l">
              <a:lnSpc>
                <a:spcPct val="107916"/>
              </a:lnSpc>
              <a:spcBef>
                <a:spcPts val="0"/>
              </a:spcBef>
              <a:spcAft>
                <a:spcPts val="0"/>
              </a:spcAft>
              <a:buClr>
                <a:schemeClr val="dk1"/>
              </a:buClr>
              <a:buSzPts val="1200"/>
              <a:buFont typeface="Times New Roman"/>
              <a:buAutoNum type="alphaLcPeriod"/>
            </a:pPr>
            <a:r>
              <a:rPr lang="en-US"/>
              <a:t>You can use water collected in the barrels to water your plants </a:t>
            </a:r>
            <a:endParaRPr/>
          </a:p>
          <a:p>
            <a:pPr indent="-304800" lvl="1" marL="914400" rtl="0" algn="l">
              <a:lnSpc>
                <a:spcPct val="107916"/>
              </a:lnSpc>
              <a:spcBef>
                <a:spcPts val="0"/>
              </a:spcBef>
              <a:spcAft>
                <a:spcPts val="0"/>
              </a:spcAft>
              <a:buClr>
                <a:schemeClr val="dk1"/>
              </a:buClr>
              <a:buSzPts val="1200"/>
              <a:buFont typeface="Times New Roman"/>
              <a:buAutoNum type="alphaLcPeriod"/>
            </a:pPr>
            <a:r>
              <a:rPr lang="en-US"/>
              <a:t>Rainwater has no added chemicals, is usually soft and free of dissolved minerals (Water that is "softened" with chemicals is bad for plants due to salts that are dissolved in the water. The salts alter the osmotic pressure plants rely on to regulate their water needs)</a:t>
            </a:r>
            <a:endParaRPr/>
          </a:p>
          <a:p>
            <a:pPr indent="-304800" lvl="1" marL="914400" rtl="0" algn="l">
              <a:lnSpc>
                <a:spcPct val="107916"/>
              </a:lnSpc>
              <a:spcBef>
                <a:spcPts val="0"/>
              </a:spcBef>
              <a:spcAft>
                <a:spcPts val="0"/>
              </a:spcAft>
              <a:buClr>
                <a:schemeClr val="dk1"/>
              </a:buClr>
              <a:buSzPts val="1200"/>
              <a:buFont typeface="Times New Roman"/>
              <a:buAutoNum type="alphaLcPeriod"/>
            </a:pPr>
            <a:r>
              <a:rPr lang="en-US"/>
              <a:t>Rain water is slightly acidic which is excellent for uptake of nutrients by plants</a:t>
            </a:r>
            <a:endParaRPr b="1">
              <a:latin typeface="Arial"/>
              <a:ea typeface="Arial"/>
              <a:cs typeface="Arial"/>
              <a:sym typeface="Arial"/>
            </a:endParaRPr>
          </a:p>
        </p:txBody>
      </p:sp>
      <p:sp>
        <p:nvSpPr>
          <p:cNvPr id="314" name="Google Shape;314;p21: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2: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3" name="Google Shape;323;p22: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304800" lvl="1" marL="914400" rtl="0" algn="l">
              <a:lnSpc>
                <a:spcPct val="107916"/>
              </a:lnSpc>
              <a:spcBef>
                <a:spcPts val="0"/>
              </a:spcBef>
              <a:spcAft>
                <a:spcPts val="0"/>
              </a:spcAft>
              <a:buClr>
                <a:schemeClr val="dk1"/>
              </a:buClr>
              <a:buSzPts val="1200"/>
              <a:buFont typeface="Times New Roman"/>
              <a:buAutoNum type="alphaLcPeriod"/>
            </a:pPr>
            <a:r>
              <a:rPr lang="en-US"/>
              <a:t>When there is a period of drought harvested rainwater can be especially beneficial to your plants because you can continue to provide them with the water they need to survive </a:t>
            </a:r>
            <a:endParaRPr b="1">
              <a:latin typeface="Arial"/>
              <a:ea typeface="Arial"/>
              <a:cs typeface="Arial"/>
              <a:sym typeface="Arial"/>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Dead plant (daylilies) photo from: http://gardendesk.typepad.com/.a/6a00e54efed4088834011279151b7228a4-pi</a:t>
            </a:r>
            <a:endParaRPr/>
          </a:p>
          <a:p>
            <a:pPr indent="0" lvl="0" marL="0" rtl="0" algn="l">
              <a:lnSpc>
                <a:spcPct val="100000"/>
              </a:lnSpc>
              <a:spcBef>
                <a:spcPts val="360"/>
              </a:spcBef>
              <a:spcAft>
                <a:spcPts val="0"/>
              </a:spcAft>
              <a:buSzPts val="1400"/>
              <a:buNone/>
            </a:pPr>
            <a:r>
              <a:rPr lang="en-US"/>
              <a:t>Live plant (daylilies) photo from: http://www.backyardwisdom.info/blogarchives/DividedDaylilies.jpg</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p:txBody>
      </p:sp>
      <p:sp>
        <p:nvSpPr>
          <p:cNvPr id="324" name="Google Shape;324;p22: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3: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3" name="Google Shape;333;p23: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304800" lvl="1" marL="914400" rtl="0" algn="l">
              <a:lnSpc>
                <a:spcPct val="107916"/>
              </a:lnSpc>
              <a:spcBef>
                <a:spcPts val="0"/>
              </a:spcBef>
              <a:spcAft>
                <a:spcPts val="0"/>
              </a:spcAft>
              <a:buClr>
                <a:schemeClr val="dk1"/>
              </a:buClr>
              <a:buSzPts val="1200"/>
              <a:buFont typeface="Times New Roman"/>
              <a:buAutoNum type="alphaLcPeriod"/>
            </a:pPr>
            <a:r>
              <a:rPr lang="en-US"/>
              <a:t>Do not drink or cook with the water because it may contain bacteria or other chemicals from your roof</a:t>
            </a:r>
            <a:endParaRPr/>
          </a:p>
          <a:p>
            <a:pPr indent="-304800" lvl="1" marL="914400" rtl="0" algn="l">
              <a:lnSpc>
                <a:spcPct val="107916"/>
              </a:lnSpc>
              <a:spcBef>
                <a:spcPts val="0"/>
              </a:spcBef>
              <a:spcAft>
                <a:spcPts val="0"/>
              </a:spcAft>
              <a:buClr>
                <a:schemeClr val="dk1"/>
              </a:buClr>
              <a:buSzPts val="1200"/>
              <a:buFont typeface="Times New Roman"/>
              <a:buAutoNum type="alphaLcPeriod"/>
            </a:pPr>
            <a:r>
              <a:rPr lang="en-US"/>
              <a:t>Also do not collect rain water if you use a moss killer on your roof because if you use this water on your garden it could kill your plants </a:t>
            </a:r>
            <a:endParaRPr/>
          </a:p>
          <a:p>
            <a:pPr indent="-304800" lvl="1" marL="914400" rtl="0" algn="l">
              <a:lnSpc>
                <a:spcPct val="107916"/>
              </a:lnSpc>
              <a:spcBef>
                <a:spcPts val="0"/>
              </a:spcBef>
              <a:spcAft>
                <a:spcPts val="0"/>
              </a:spcAft>
              <a:buClr>
                <a:schemeClr val="dk1"/>
              </a:buClr>
              <a:buSzPts val="1200"/>
              <a:buFont typeface="Times New Roman"/>
              <a:buAutoNum type="alphaLcPeriod"/>
            </a:pPr>
            <a:r>
              <a:rPr lang="en-US"/>
              <a:t>You should wait three months after applying moss killer before collecting rainwater in your barrel </a:t>
            </a:r>
            <a:endParaRPr/>
          </a:p>
          <a:p>
            <a:pPr indent="0" lvl="0" marL="0" rtl="0" algn="l">
              <a:lnSpc>
                <a:spcPct val="100000"/>
              </a:lnSpc>
              <a:spcBef>
                <a:spcPts val="0"/>
              </a:spcBef>
              <a:spcAft>
                <a:spcPts val="0"/>
              </a:spcAft>
              <a:buSzPts val="1400"/>
              <a:buNone/>
            </a:pPr>
            <a:r>
              <a:t/>
            </a:r>
            <a:endParaRPr/>
          </a:p>
        </p:txBody>
      </p:sp>
      <p:sp>
        <p:nvSpPr>
          <p:cNvPr id="334" name="Google Shape;334;p23: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4: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3" name="Google Shape;343;p24: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304800" lvl="1" marL="914400" rtl="0" algn="l">
              <a:lnSpc>
                <a:spcPct val="107916"/>
              </a:lnSpc>
              <a:spcBef>
                <a:spcPts val="0"/>
              </a:spcBef>
              <a:spcAft>
                <a:spcPts val="0"/>
              </a:spcAft>
              <a:buClr>
                <a:schemeClr val="dk1"/>
              </a:buClr>
              <a:buSzPts val="1200"/>
              <a:buFont typeface="Times New Roman"/>
              <a:buAutoNum type="alphaLcPeriod"/>
            </a:pPr>
            <a:r>
              <a:rPr lang="en-US"/>
              <a:t>After you have started using your barrel you want to manage it wisely</a:t>
            </a:r>
            <a:endParaRPr/>
          </a:p>
          <a:p>
            <a:pPr indent="-304800" lvl="1" marL="914400" rtl="0" algn="l">
              <a:lnSpc>
                <a:spcPct val="107916"/>
              </a:lnSpc>
              <a:spcBef>
                <a:spcPts val="0"/>
              </a:spcBef>
              <a:spcAft>
                <a:spcPts val="0"/>
              </a:spcAft>
              <a:buClr>
                <a:schemeClr val="dk1"/>
              </a:buClr>
              <a:buSzPts val="1200"/>
              <a:buFont typeface="Times New Roman"/>
              <a:buAutoNum type="alphaLcPeriod"/>
            </a:pPr>
            <a:r>
              <a:rPr lang="en-US"/>
              <a:t>You need to have some turnover of water in your barrel. Two week turnover is recommended. Algae growth might develop especially if it sits in a sunny location</a:t>
            </a:r>
            <a:endParaRPr/>
          </a:p>
          <a:p>
            <a:pPr indent="-304800" lvl="1" marL="914400" rtl="0" algn="l">
              <a:lnSpc>
                <a:spcPct val="107916"/>
              </a:lnSpc>
              <a:spcBef>
                <a:spcPts val="0"/>
              </a:spcBef>
              <a:spcAft>
                <a:spcPts val="0"/>
              </a:spcAft>
              <a:buClr>
                <a:schemeClr val="dk1"/>
              </a:buClr>
              <a:buSzPts val="1200"/>
              <a:buFont typeface="Times New Roman"/>
              <a:buAutoNum type="alphaLcPeriod"/>
            </a:pPr>
            <a:r>
              <a:rPr lang="en-US"/>
              <a:t>A soaker hose can be connected to the rain barrel faucet and discharged slowly to a garden area </a:t>
            </a:r>
            <a:endParaRPr/>
          </a:p>
        </p:txBody>
      </p:sp>
      <p:sp>
        <p:nvSpPr>
          <p:cNvPr id="344" name="Google Shape;344;p24: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5: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2" name="Google Shape;352;p25: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304800" lvl="1" marL="914400" rtl="0" algn="l">
              <a:lnSpc>
                <a:spcPct val="107916"/>
              </a:lnSpc>
              <a:spcBef>
                <a:spcPts val="0"/>
              </a:spcBef>
              <a:spcAft>
                <a:spcPts val="0"/>
              </a:spcAft>
              <a:buClr>
                <a:schemeClr val="dk1"/>
              </a:buClr>
              <a:buSzPts val="1200"/>
              <a:buFont typeface="Times New Roman"/>
              <a:buAutoNum type="alphaLcPeriod"/>
            </a:pPr>
            <a:r>
              <a:rPr lang="en-US"/>
              <a:t>In addition to watering your plants you can use harvested water to:</a:t>
            </a:r>
            <a:endParaRPr/>
          </a:p>
          <a:p>
            <a:pPr indent="-190500" lvl="2" marL="1371600" rtl="0" algn="l">
              <a:lnSpc>
                <a:spcPct val="107916"/>
              </a:lnSpc>
              <a:spcBef>
                <a:spcPts val="0"/>
              </a:spcBef>
              <a:spcAft>
                <a:spcPts val="0"/>
              </a:spcAft>
              <a:buClr>
                <a:schemeClr val="dk1"/>
              </a:buClr>
              <a:buSzPts val="1200"/>
              <a:buFont typeface="Times New Roman"/>
              <a:buAutoNum type="romanLcPeriod"/>
            </a:pPr>
            <a:r>
              <a:rPr lang="en-US"/>
              <a:t>Wash your dog, car or muddy feet</a:t>
            </a:r>
            <a:endParaRPr/>
          </a:p>
          <a:p>
            <a:pPr indent="-190500" lvl="2" marL="1371600" rtl="0" algn="l">
              <a:lnSpc>
                <a:spcPct val="107916"/>
              </a:lnSpc>
              <a:spcBef>
                <a:spcPts val="0"/>
              </a:spcBef>
              <a:spcAft>
                <a:spcPts val="0"/>
              </a:spcAft>
              <a:buClr>
                <a:schemeClr val="dk1"/>
              </a:buClr>
              <a:buSzPts val="1200"/>
              <a:buFont typeface="Times New Roman"/>
              <a:buAutoNum type="romanLcPeriod"/>
            </a:pPr>
            <a:r>
              <a:rPr lang="en-US"/>
              <a:t>Use it in the toilet tank when water main breaks or pump is not working well</a:t>
            </a:r>
            <a:endParaRPr/>
          </a:p>
          <a:p>
            <a:pPr indent="-190500" lvl="2" marL="1371600" rtl="0" algn="l">
              <a:lnSpc>
                <a:spcPct val="107916"/>
              </a:lnSpc>
              <a:spcBef>
                <a:spcPts val="0"/>
              </a:spcBef>
              <a:spcAft>
                <a:spcPts val="800"/>
              </a:spcAft>
              <a:buClr>
                <a:schemeClr val="dk1"/>
              </a:buClr>
              <a:buSzPts val="1200"/>
              <a:buFont typeface="Times New Roman"/>
              <a:buAutoNum type="romanLcPeriod"/>
            </a:pPr>
            <a:r>
              <a:rPr lang="en-US"/>
              <a:t>Use in birdbaths </a:t>
            </a:r>
            <a:endParaRPr/>
          </a:p>
        </p:txBody>
      </p:sp>
      <p:sp>
        <p:nvSpPr>
          <p:cNvPr id="353" name="Google Shape;353;p25: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6: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2" name="Google Shape;362;p26: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360"/>
              </a:spcBef>
              <a:spcAft>
                <a:spcPts val="0"/>
              </a:spcAft>
              <a:buSzPts val="1400"/>
              <a:buNone/>
            </a:pPr>
            <a:r>
              <a:rPr lang="en-US"/>
              <a:t>Maggie begins</a:t>
            </a:r>
            <a:endParaRPr/>
          </a:p>
        </p:txBody>
      </p:sp>
      <p:sp>
        <p:nvSpPr>
          <p:cNvPr id="363" name="Google Shape;363;p26: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7: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8" name="Google Shape;368;p27: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Building a rain barrel involves installing a faucet at the bottom, and an overflow and screen at the top.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Photograph of rain barrel by Clean Virginia Waterways</a:t>
            </a:r>
            <a:endParaRPr/>
          </a:p>
        </p:txBody>
      </p:sp>
      <p:sp>
        <p:nvSpPr>
          <p:cNvPr id="369" name="Google Shape;369;p27: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8: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1" name="Google Shape;381;p28: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These are the supplies and tools you will need to construct a rain barrel.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Brass Faucet for water access. </a:t>
            </a:r>
            <a:endParaRPr/>
          </a:p>
          <a:p>
            <a:pPr indent="0" lvl="0" marL="0" rtl="0" algn="l">
              <a:lnSpc>
                <a:spcPct val="100000"/>
              </a:lnSpc>
              <a:spcBef>
                <a:spcPts val="360"/>
              </a:spcBef>
              <a:spcAft>
                <a:spcPts val="0"/>
              </a:spcAft>
              <a:buSzPts val="1400"/>
              <a:buNone/>
            </a:pPr>
            <a:r>
              <a:rPr lang="en-US"/>
              <a:t>Hose adaptor for overflow. </a:t>
            </a:r>
            <a:endParaRPr/>
          </a:p>
          <a:p>
            <a:pPr indent="0" lvl="0" marL="0" rtl="0" algn="l">
              <a:lnSpc>
                <a:spcPct val="100000"/>
              </a:lnSpc>
              <a:spcBef>
                <a:spcPts val="360"/>
              </a:spcBef>
              <a:spcAft>
                <a:spcPts val="0"/>
              </a:spcAft>
              <a:buSzPts val="1400"/>
              <a:buNone/>
            </a:pPr>
            <a:r>
              <a:rPr lang="en-US"/>
              <a:t>Locknuts for inside overflow and faucet. </a:t>
            </a:r>
            <a:endParaRPr/>
          </a:p>
          <a:p>
            <a:pPr indent="0" lvl="0" marL="0" rtl="0" algn="l">
              <a:lnSpc>
                <a:spcPct val="100000"/>
              </a:lnSpc>
              <a:spcBef>
                <a:spcPts val="360"/>
              </a:spcBef>
              <a:spcAft>
                <a:spcPts val="0"/>
              </a:spcAft>
              <a:buSzPts val="1400"/>
              <a:buNone/>
            </a:pPr>
            <a:r>
              <a:rPr lang="en-US"/>
              <a:t>Fiberglass screen for keeping mosquitoes out.</a:t>
            </a:r>
            <a:endParaRPr/>
          </a:p>
          <a:p>
            <a:pPr indent="0" lvl="0" marL="0" rtl="0" algn="l">
              <a:lnSpc>
                <a:spcPct val="100000"/>
              </a:lnSpc>
              <a:spcBef>
                <a:spcPts val="360"/>
              </a:spcBef>
              <a:spcAft>
                <a:spcPts val="0"/>
              </a:spcAft>
              <a:buSzPts val="1400"/>
              <a:buNone/>
            </a:pPr>
            <a:r>
              <a:rPr lang="en-US"/>
              <a:t>Bungee Cords to hold the screen down.  </a:t>
            </a:r>
            <a:endParaRPr/>
          </a:p>
          <a:p>
            <a:pPr indent="0" lvl="0" marL="0" rtl="0" algn="l">
              <a:lnSpc>
                <a:spcPct val="100000"/>
              </a:lnSpc>
              <a:spcBef>
                <a:spcPts val="360"/>
              </a:spcBef>
              <a:spcAft>
                <a:spcPts val="0"/>
              </a:spcAft>
              <a:buSzPts val="1400"/>
              <a:buNone/>
            </a:pPr>
            <a:r>
              <a:rPr lang="en-US"/>
              <a:t>Plumbers tape and caulk for creating a seal around faucet and hose adaptor. </a:t>
            </a:r>
            <a:endParaRPr/>
          </a:p>
          <a:p>
            <a:pPr indent="0" lvl="0" marL="0" rtl="0" algn="l">
              <a:lnSpc>
                <a:spcPct val="100000"/>
              </a:lnSpc>
              <a:spcBef>
                <a:spcPts val="360"/>
              </a:spcBef>
              <a:spcAft>
                <a:spcPts val="0"/>
              </a:spcAft>
              <a:buSzPts val="1400"/>
              <a:buNone/>
            </a:pPr>
            <a:r>
              <a:rPr lang="en-US"/>
              <a:t>Drill for cutting holes for overflow and faucet as well as jigsaw drill… which is already done for us. </a:t>
            </a:r>
            <a:endParaRPr/>
          </a:p>
          <a:p>
            <a:pPr indent="0" lvl="0" marL="0" rtl="0" algn="l">
              <a:lnSpc>
                <a:spcPct val="100000"/>
              </a:lnSpc>
              <a:spcBef>
                <a:spcPts val="360"/>
              </a:spcBef>
              <a:spcAft>
                <a:spcPts val="0"/>
              </a:spcAft>
              <a:buSzPts val="1400"/>
              <a:buNone/>
            </a:pPr>
            <a:r>
              <a:rPr lang="en-US"/>
              <a:t>Pliers for installing hose adaptor. </a:t>
            </a:r>
            <a:endParaRPr/>
          </a:p>
          <a:p>
            <a:pPr indent="0" lvl="0" marL="0" rtl="0" algn="l">
              <a:lnSpc>
                <a:spcPct val="100000"/>
              </a:lnSpc>
              <a:spcBef>
                <a:spcPts val="360"/>
              </a:spcBef>
              <a:spcAft>
                <a:spcPts val="0"/>
              </a:spcAft>
              <a:buSzPts val="1400"/>
              <a:buNone/>
            </a:pPr>
            <a:r>
              <a:rPr lang="en-US"/>
              <a:t>Gloves for spreading caulk.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It’s also helpful to have paper towels on hand. </a:t>
            </a:r>
            <a:endParaRPr/>
          </a:p>
          <a:p>
            <a:pPr indent="0" lvl="0" marL="0" rtl="0" algn="l">
              <a:lnSpc>
                <a:spcPct val="100000"/>
              </a:lnSpc>
              <a:spcBef>
                <a:spcPts val="360"/>
              </a:spcBef>
              <a:spcAft>
                <a:spcPts val="0"/>
              </a:spcAft>
              <a:buSzPts val="1400"/>
              <a:buNone/>
            </a:pPr>
            <a:r>
              <a:t/>
            </a:r>
            <a:endParaRPr/>
          </a:p>
        </p:txBody>
      </p:sp>
      <p:sp>
        <p:nvSpPr>
          <p:cNvPr id="382" name="Google Shape;382;p28: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9: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4" name="Google Shape;404;p29: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The Visions &amp; Pathways participants won’t be using tools but it’s helpful to go over the cutting part.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Note to speaker: If you are helping a participant drill holes in a barrel you both must wear safety glasses. Make sure to have a first aid kit with you. Accidents do happen. </a:t>
            </a:r>
            <a:endParaRPr/>
          </a:p>
        </p:txBody>
      </p:sp>
      <p:sp>
        <p:nvSpPr>
          <p:cNvPr id="405" name="Google Shape;405;p29: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3: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3" name="Google Shape;143;p3: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Kristen added this in herself, you don’t have to present this!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Rain barrels are part of a bigger picture of living in a manner that reduces the impact of your home on the environment - This is called sustainable living. </a:t>
            </a:r>
            <a:endParaRPr/>
          </a:p>
          <a:p>
            <a:pPr indent="0" lvl="0" marL="0" rtl="0" algn="l">
              <a:lnSpc>
                <a:spcPct val="100000"/>
              </a:lnSpc>
              <a:spcBef>
                <a:spcPts val="360"/>
              </a:spcBef>
              <a:spcAft>
                <a:spcPts val="0"/>
              </a:spcAft>
              <a:buSzPts val="1400"/>
              <a:buNone/>
            </a:pPr>
            <a:r>
              <a:rPr lang="en-US"/>
              <a:t>What is sustainability? It is a way of living to make sure that the resources we have now are still available for generations to come. There are three aspects to consider: social – making sure that everyone has access to the same resources, economic – making sure that the money you spend on resources is worth it, and environment – how we minimally impact it so those resources are shared by all life.</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A rain barrel is sustainable because socially, anyone can physically do it – even if you live in an apartment, you just gotta convince your landlord or homeowners association to do it. </a:t>
            </a:r>
            <a:endParaRPr/>
          </a:p>
          <a:p>
            <a:pPr indent="0" lvl="0" marL="0" rtl="0" algn="l">
              <a:lnSpc>
                <a:spcPct val="100000"/>
              </a:lnSpc>
              <a:spcBef>
                <a:spcPts val="360"/>
              </a:spcBef>
              <a:spcAft>
                <a:spcPts val="0"/>
              </a:spcAft>
              <a:buSzPts val="1400"/>
              <a:buNone/>
            </a:pPr>
            <a:r>
              <a:rPr lang="en-US"/>
              <a:t>A rain barrel is sustainable because economically, you’re getting your money’s worth obtaining this rain barrel today and saving money on your water bill. </a:t>
            </a:r>
            <a:endParaRPr/>
          </a:p>
          <a:p>
            <a:pPr indent="0" lvl="0" marL="0" rtl="0" algn="l">
              <a:lnSpc>
                <a:spcPct val="100000"/>
              </a:lnSpc>
              <a:spcBef>
                <a:spcPts val="360"/>
              </a:spcBef>
              <a:spcAft>
                <a:spcPts val="0"/>
              </a:spcAft>
              <a:buSzPts val="1400"/>
              <a:buNone/>
            </a:pPr>
            <a:r>
              <a:rPr lang="en-US"/>
              <a:t>A rain barrel is sustainable because environmentally, you’re using this water on your lawn and garden, which will allow the water to infiltrate into the ground and recharge our freshwater aquifers. </a:t>
            </a:r>
            <a:endParaRPr/>
          </a:p>
        </p:txBody>
      </p:sp>
      <p:sp>
        <p:nvSpPr>
          <p:cNvPr id="144" name="Google Shape;144;p3: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0: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6" name="Google Shape;416;p30: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latin typeface="Merriweather Sans"/>
                <a:ea typeface="Merriweather Sans"/>
                <a:cs typeface="Merriweather Sans"/>
                <a:sym typeface="Merriweather Sans"/>
              </a:rPr>
              <a:t>Use a jig saw to cut a hole in top of barrel for the inlet. Make sure it is large enough for the basket you are using yet small enough so the top of your basket does not fall through. This should provide an opening to fit the device without gaps so mosquitoes can’t get in the barrel</a:t>
            </a:r>
            <a:r>
              <a:rPr b="1" lang="en-US">
                <a:latin typeface="Arial Rounded"/>
                <a:ea typeface="Arial Rounded"/>
                <a:cs typeface="Arial Rounded"/>
                <a:sym typeface="Arial Rounded"/>
              </a:rPr>
              <a:t>.</a:t>
            </a:r>
            <a:endParaRPr/>
          </a:p>
          <a:p>
            <a:pPr indent="0" lvl="0" marL="0" rtl="0" algn="l">
              <a:lnSpc>
                <a:spcPct val="100000"/>
              </a:lnSpc>
              <a:spcBef>
                <a:spcPts val="360"/>
              </a:spcBef>
              <a:spcAft>
                <a:spcPts val="0"/>
              </a:spcAft>
              <a:buSzPts val="1400"/>
              <a:buNone/>
            </a:pPr>
            <a:r>
              <a:t/>
            </a:r>
            <a:endParaRPr b="1">
              <a:latin typeface="Arial Rounded"/>
              <a:ea typeface="Arial Rounded"/>
              <a:cs typeface="Arial Rounded"/>
              <a:sym typeface="Arial Rounded"/>
            </a:endParaRPr>
          </a:p>
        </p:txBody>
      </p:sp>
      <p:sp>
        <p:nvSpPr>
          <p:cNvPr id="417" name="Google Shape;417;p30: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1: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3" name="Google Shape;423;p31: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If you are drilling hole in the base, put it as low as possible so you get as much water out of the barrel as you can, but should be where the barrel is flat not tapered. Do not drill near a seam.</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Note to speaker (if using blue barrels with the two bung holes, the faucet should be drilled as low on the barrel as the participant can reach inside to screw on the locknut.)</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Photograph of rain barrel by Rutgers Cooperative Extension</a:t>
            </a:r>
            <a:endParaRPr/>
          </a:p>
          <a:p>
            <a:pPr indent="0" lvl="0" marL="0" rtl="0" algn="l">
              <a:lnSpc>
                <a:spcPct val="100000"/>
              </a:lnSpc>
              <a:spcBef>
                <a:spcPts val="360"/>
              </a:spcBef>
              <a:spcAft>
                <a:spcPts val="0"/>
              </a:spcAft>
              <a:buSzPts val="1400"/>
              <a:buNone/>
            </a:pPr>
            <a:r>
              <a:t/>
            </a:r>
            <a:endParaRPr/>
          </a:p>
        </p:txBody>
      </p:sp>
      <p:sp>
        <p:nvSpPr>
          <p:cNvPr id="424" name="Google Shape;424;p31: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2: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3" name="Google Shape;433;p32: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Now for the overflow. </a:t>
            </a:r>
            <a:endParaRPr/>
          </a:p>
          <a:p>
            <a:pPr indent="0" lvl="0" marL="0" rtl="0" algn="l">
              <a:lnSpc>
                <a:spcPct val="100000"/>
              </a:lnSpc>
              <a:spcBef>
                <a:spcPts val="360"/>
              </a:spcBef>
              <a:spcAft>
                <a:spcPts val="0"/>
              </a:spcAft>
              <a:buSzPts val="1400"/>
              <a:buNone/>
            </a:pPr>
            <a:r>
              <a:rPr lang="en-US"/>
              <a:t>DON’T put overflow on back of barrel which will be up against the house.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p:txBody>
      </p:sp>
      <p:sp>
        <p:nvSpPr>
          <p:cNvPr id="434" name="Google Shape;434;p32: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3: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4" name="Google Shape;444;p33: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Creating a good seal is very important for making sure the barrel does not leak. Make sure to put enough caulk on outside of barrel and inside of barrel around faucet.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latin typeface="Merriweather Sans"/>
                <a:ea typeface="Merriweather Sans"/>
                <a:cs typeface="Merriweather Sans"/>
                <a:sym typeface="Merriweather Sans"/>
              </a:rPr>
              <a:t>Photographs of faucets by Mike Haberland, RCE of Camden and Burlington Counties</a:t>
            </a:r>
            <a:endParaRPr/>
          </a:p>
          <a:p>
            <a:pPr indent="0" lvl="0" marL="0" rtl="0" algn="l">
              <a:lnSpc>
                <a:spcPct val="100000"/>
              </a:lnSpc>
              <a:spcBef>
                <a:spcPts val="360"/>
              </a:spcBef>
              <a:spcAft>
                <a:spcPts val="0"/>
              </a:spcAft>
              <a:buSzPts val="1400"/>
              <a:buNone/>
            </a:pPr>
            <a:r>
              <a:t/>
            </a:r>
            <a:endParaRPr/>
          </a:p>
        </p:txBody>
      </p:sp>
      <p:sp>
        <p:nvSpPr>
          <p:cNvPr id="445" name="Google Shape;445;p33: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34: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4" name="Google Shape;454;p34: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Keep the faucet STRAIGHT as you screw it in. This is harder than it looks. Wearing gloves helps. Have a helper to hold barrel still, and watch to see that the faucet is going in straight.</a:t>
            </a:r>
            <a:endParaRPr/>
          </a:p>
          <a:p>
            <a:pPr indent="0" lvl="0" marL="0" rtl="0" algn="l">
              <a:lnSpc>
                <a:spcPct val="100000"/>
              </a:lnSpc>
              <a:spcBef>
                <a:spcPts val="360"/>
              </a:spcBef>
              <a:spcAft>
                <a:spcPts val="0"/>
              </a:spcAft>
              <a:buSzPts val="1400"/>
              <a:buNone/>
            </a:pPr>
            <a:r>
              <a:t/>
            </a:r>
            <a:endParaRPr/>
          </a:p>
        </p:txBody>
      </p:sp>
      <p:sp>
        <p:nvSpPr>
          <p:cNvPr id="455" name="Google Shape;455;p34: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35: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2" name="Google Shape;462;p35: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463" name="Google Shape;463;p35: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6: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1" name="Google Shape;471;p36: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472" name="Google Shape;472;p36: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7: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1" name="Google Shape;481;p37: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482" name="Google Shape;482;p37: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8: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0" name="Google Shape;490;p38: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491" name="Google Shape;491;p38: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9: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9" name="Google Shape;499;p39: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Photograph of rain barrel by Michele Bakacs, RCE of Middlesex &amp; Union Counties</a:t>
            </a:r>
            <a:endParaRPr/>
          </a:p>
          <a:p>
            <a:pPr indent="0" lvl="0" marL="0" rtl="0" algn="l">
              <a:lnSpc>
                <a:spcPct val="100000"/>
              </a:lnSpc>
              <a:spcBef>
                <a:spcPts val="360"/>
              </a:spcBef>
              <a:spcAft>
                <a:spcPts val="0"/>
              </a:spcAft>
              <a:buSzPts val="1400"/>
              <a:buNone/>
            </a:pPr>
            <a:r>
              <a:t/>
            </a:r>
            <a:endParaRPr/>
          </a:p>
        </p:txBody>
      </p:sp>
      <p:sp>
        <p:nvSpPr>
          <p:cNvPr id="500" name="Google Shape;500;p39: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4: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0" name="Google Shape;150;p4: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Why are we promoting the use of rain barrels? Again, it’s part of a bigger picture of sustainable living.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By using a rain barrel you are conserving water, you are reducing rain water runoff (also called stormwater) from your property, and you are controlling water pollution.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First I will focus on how rain barrels help us save water. </a:t>
            </a:r>
            <a:endParaRPr/>
          </a:p>
        </p:txBody>
      </p:sp>
      <p:sp>
        <p:nvSpPr>
          <p:cNvPr id="151" name="Google Shape;151;p4: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40: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9" name="Google Shape;509;p40: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Photograph of rain barrel by Michele Bakacs, RCE of Middlesex &amp; Union Counties</a:t>
            </a:r>
            <a:endParaRPr/>
          </a:p>
          <a:p>
            <a:pPr indent="0" lvl="0" marL="0" rtl="0" algn="l">
              <a:lnSpc>
                <a:spcPct val="100000"/>
              </a:lnSpc>
              <a:spcBef>
                <a:spcPts val="360"/>
              </a:spcBef>
              <a:spcAft>
                <a:spcPts val="0"/>
              </a:spcAft>
              <a:buSzPts val="1400"/>
              <a:buNone/>
            </a:pPr>
            <a:r>
              <a:t/>
            </a:r>
            <a:endParaRPr/>
          </a:p>
        </p:txBody>
      </p:sp>
      <p:sp>
        <p:nvSpPr>
          <p:cNvPr id="510" name="Google Shape;510;p40: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41: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8" name="Google Shape;518;p41: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latin typeface="Merriweather Sans"/>
                <a:ea typeface="Merriweather Sans"/>
                <a:cs typeface="Merriweather Sans"/>
                <a:sym typeface="Merriweather Sans"/>
              </a:rPr>
              <a:t>Install screen: </a:t>
            </a:r>
            <a:endParaRPr/>
          </a:p>
          <a:p>
            <a:pPr indent="0" lvl="0" marL="0" rtl="0" algn="l">
              <a:lnSpc>
                <a:spcPct val="100000"/>
              </a:lnSpc>
              <a:spcBef>
                <a:spcPts val="360"/>
              </a:spcBef>
              <a:spcAft>
                <a:spcPts val="0"/>
              </a:spcAft>
              <a:buSzPts val="1400"/>
              <a:buNone/>
            </a:pPr>
            <a:r>
              <a:rPr lang="en-US">
                <a:latin typeface="Merriweather Sans"/>
                <a:ea typeface="Merriweather Sans"/>
                <a:cs typeface="Merriweather Sans"/>
                <a:sym typeface="Merriweather Sans"/>
              </a:rPr>
              <a:t>If using a screw top barrel, simply unscrew the lid, have a helper hold a 2 ft x 2 ft piece of window screen over top of the barrel and pull taught. Then screw the lid down on top of the screen. Trim excess screen as desired. </a:t>
            </a:r>
            <a:endParaRPr/>
          </a:p>
          <a:p>
            <a:pPr indent="0" lvl="0" marL="0" rtl="0" algn="l">
              <a:lnSpc>
                <a:spcPct val="100000"/>
              </a:lnSpc>
              <a:spcBef>
                <a:spcPts val="360"/>
              </a:spcBef>
              <a:spcAft>
                <a:spcPts val="0"/>
              </a:spcAft>
              <a:buSzPts val="1400"/>
              <a:buNone/>
            </a:pPr>
            <a:r>
              <a:t/>
            </a:r>
            <a:endParaRPr>
              <a:latin typeface="Merriweather Sans"/>
              <a:ea typeface="Merriweather Sans"/>
              <a:cs typeface="Merriweather Sans"/>
              <a:sym typeface="Merriweather Sans"/>
            </a:endParaRPr>
          </a:p>
          <a:p>
            <a:pPr indent="0" lvl="0" marL="0" rtl="0" algn="l">
              <a:lnSpc>
                <a:spcPct val="100000"/>
              </a:lnSpc>
              <a:spcBef>
                <a:spcPts val="360"/>
              </a:spcBef>
              <a:spcAft>
                <a:spcPts val="0"/>
              </a:spcAft>
              <a:buSzPts val="1400"/>
              <a:buNone/>
            </a:pPr>
            <a:r>
              <a:rPr lang="en-US">
                <a:latin typeface="Merriweather Sans"/>
                <a:ea typeface="Merriweather Sans"/>
                <a:cs typeface="Merriweather Sans"/>
                <a:sym typeface="Merriweather Sans"/>
              </a:rPr>
              <a:t>It is also possible to simply cover over the entire top of the closed-top rain barrel with either fiberglass or aluminum window screen that is 36 x 36 inches. Use a 48-inch bungee cord to secure the screen. Trim excess screen as desired. </a:t>
            </a:r>
            <a:endParaRPr/>
          </a:p>
          <a:p>
            <a:pPr indent="0" lvl="0" marL="0" rtl="0" algn="l">
              <a:lnSpc>
                <a:spcPct val="100000"/>
              </a:lnSpc>
              <a:spcBef>
                <a:spcPts val="360"/>
              </a:spcBef>
              <a:spcAft>
                <a:spcPts val="0"/>
              </a:spcAft>
              <a:buSzPts val="1400"/>
              <a:buNone/>
            </a:pPr>
            <a:r>
              <a:rPr lang="en-US">
                <a:latin typeface="Merriweather Sans"/>
                <a:ea typeface="Merriweather Sans"/>
                <a:cs typeface="Merriweather Sans"/>
                <a:sym typeface="Merriweather Sans"/>
              </a:rPr>
              <a:t>If using a basket to insert into the top of the closed top barrel, simply cover the entire basket with a sheet of fiber-glass window screen large enough to allow it to be tied at bottom using a wire tie, and seat the basket in the inlet opening. A couple of screws will hold it in place.</a:t>
            </a:r>
            <a:endParaRPr/>
          </a:p>
          <a:p>
            <a:pPr indent="0" lvl="0" marL="0" rtl="0" algn="l">
              <a:lnSpc>
                <a:spcPct val="100000"/>
              </a:lnSpc>
              <a:spcBef>
                <a:spcPts val="360"/>
              </a:spcBef>
              <a:spcAft>
                <a:spcPts val="0"/>
              </a:spcAft>
              <a:buSzPts val="1400"/>
              <a:buNone/>
            </a:pPr>
            <a:r>
              <a:t/>
            </a:r>
            <a:endParaRPr>
              <a:latin typeface="Merriweather Sans"/>
              <a:ea typeface="Merriweather Sans"/>
              <a:cs typeface="Merriweather Sans"/>
              <a:sym typeface="Merriweather Sans"/>
            </a:endParaRPr>
          </a:p>
        </p:txBody>
      </p:sp>
      <p:sp>
        <p:nvSpPr>
          <p:cNvPr id="519" name="Google Shape;519;p41: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42: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8" name="Google Shape;528;p42: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Sam begins</a:t>
            </a:r>
            <a:endParaRPr/>
          </a:p>
        </p:txBody>
      </p:sp>
      <p:sp>
        <p:nvSpPr>
          <p:cNvPr id="529" name="Google Shape;529;p42: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43: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5" name="Google Shape;535;p43: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You want your barrel to be level so that it does not topple over when it’s full – safety!  It could possibly hurt someone or damage your plants. </a:t>
            </a:r>
            <a:endParaRPr/>
          </a:p>
        </p:txBody>
      </p:sp>
      <p:sp>
        <p:nvSpPr>
          <p:cNvPr id="536" name="Google Shape;536;p43: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44: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4" name="Google Shape;544;p44: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Barrels are about 52 gallons. 52 x 8 pounds per gallon = 416 pounds!</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Left photograph by Clean Virginia Waterways</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Right photograph by Michele Bakacs, RCE of Middlesex &amp; Union Counties</a:t>
            </a:r>
            <a:endParaRPr/>
          </a:p>
          <a:p>
            <a:pPr indent="0" lvl="0" marL="0" rtl="0" algn="l">
              <a:lnSpc>
                <a:spcPct val="100000"/>
              </a:lnSpc>
              <a:spcBef>
                <a:spcPts val="360"/>
              </a:spcBef>
              <a:spcAft>
                <a:spcPts val="0"/>
              </a:spcAft>
              <a:buSzPts val="1400"/>
              <a:buNone/>
            </a:pPr>
            <a:r>
              <a:t/>
            </a:r>
            <a:endParaRPr/>
          </a:p>
        </p:txBody>
      </p:sp>
      <p:sp>
        <p:nvSpPr>
          <p:cNvPr id="545" name="Google Shape;545;p44: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5: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4" name="Google Shape;554;p45: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For this part you’ll be cutting your downspout so you can place a curved downspout end piece to have the water flow into the barrel.</a:t>
            </a:r>
            <a:endParaRPr/>
          </a:p>
          <a:p>
            <a:pPr indent="0" lvl="0" marL="0" rtl="0" algn="l">
              <a:lnSpc>
                <a:spcPct val="100000"/>
              </a:lnSpc>
              <a:spcBef>
                <a:spcPts val="360"/>
              </a:spcBef>
              <a:spcAft>
                <a:spcPts val="0"/>
              </a:spcAft>
              <a:buSzPts val="1400"/>
              <a:buNone/>
            </a:pPr>
            <a:r>
              <a:rPr lang="en-US"/>
              <a:t>Notice in the picture on the left the mark is being made below the top of the elbow since he elbow will be inserted up and over the downspout. </a:t>
            </a:r>
            <a:endParaRPr/>
          </a:p>
          <a:p>
            <a:pPr indent="0" lvl="0" marL="0" rtl="0" algn="l">
              <a:lnSpc>
                <a:spcPct val="100000"/>
              </a:lnSpc>
              <a:spcBef>
                <a:spcPts val="360"/>
              </a:spcBef>
              <a:spcAft>
                <a:spcPts val="0"/>
              </a:spcAft>
              <a:buSzPts val="1400"/>
              <a:buNone/>
            </a:pPr>
            <a:r>
              <a:rPr lang="en-US"/>
              <a:t>You don’t want to cut off too much so measure twice, cut once with a hacksaw or sabresaw. </a:t>
            </a:r>
            <a:endParaRPr/>
          </a:p>
          <a:p>
            <a:pPr indent="0" lvl="0" marL="0" rtl="0" algn="l">
              <a:lnSpc>
                <a:spcPct val="100000"/>
              </a:lnSpc>
              <a:spcBef>
                <a:spcPts val="360"/>
              </a:spcBef>
              <a:spcAft>
                <a:spcPts val="0"/>
              </a:spcAft>
              <a:buSzPts val="1400"/>
              <a:buNone/>
            </a:pPr>
            <a:r>
              <a:rPr lang="en-US"/>
              <a:t>You’ll also want to put a back plate behind the downspout so you’re not cutting into your house.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p:txBody>
      </p:sp>
      <p:sp>
        <p:nvSpPr>
          <p:cNvPr id="555" name="Google Shape;555;p45: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6: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4" name="Google Shape;574;p46: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After cutting the downspout, place your rain barrel under the downspout and attach the curved downspout end piece over the downspout. If it doesn’t fit well you can use pliers to bend the downspout edges so the elbow piece can slip over it. </a:t>
            </a:r>
            <a:endParaRPr/>
          </a:p>
          <a:p>
            <a:pPr indent="0" lvl="0" marL="0" rtl="0" algn="l">
              <a:lnSpc>
                <a:spcPct val="100000"/>
              </a:lnSpc>
              <a:spcBef>
                <a:spcPts val="360"/>
              </a:spcBef>
              <a:spcAft>
                <a:spcPts val="0"/>
              </a:spcAft>
              <a:buSzPts val="1400"/>
              <a:buNone/>
            </a:pPr>
            <a:r>
              <a:t/>
            </a:r>
            <a:endParaRPr/>
          </a:p>
        </p:txBody>
      </p:sp>
      <p:sp>
        <p:nvSpPr>
          <p:cNvPr id="575" name="Google Shape;575;p46: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47: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4" name="Google Shape;584;p47: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Then you attached the downspout strap so the elbow piece is secured in place. </a:t>
            </a:r>
            <a:endParaRPr/>
          </a:p>
        </p:txBody>
      </p:sp>
      <p:sp>
        <p:nvSpPr>
          <p:cNvPr id="585" name="Google Shape;585;p47: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48: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4" name="Google Shape;594;p48: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You don’t want to install your rain barrel without a garden hose. The open overflow hole will allow mosquitoes in. </a:t>
            </a:r>
            <a:endParaRPr/>
          </a:p>
          <a:p>
            <a:pPr indent="0" lvl="0" marL="0" rtl="0" algn="l">
              <a:lnSpc>
                <a:spcPct val="100000"/>
              </a:lnSpc>
              <a:spcBef>
                <a:spcPts val="360"/>
              </a:spcBef>
              <a:spcAft>
                <a:spcPts val="0"/>
              </a:spcAft>
              <a:buSzPts val="1400"/>
              <a:buNone/>
            </a:pPr>
            <a:r>
              <a:rPr lang="en-US"/>
              <a:t>Direct your garden hose to a garden area, lawn, or some distant runoff area away from the house. </a:t>
            </a:r>
            <a:endParaRPr/>
          </a:p>
          <a:p>
            <a:pPr indent="0" lvl="0" marL="0" rtl="0" algn="l">
              <a:lnSpc>
                <a:spcPct val="100000"/>
              </a:lnSpc>
              <a:spcBef>
                <a:spcPts val="360"/>
              </a:spcBef>
              <a:spcAft>
                <a:spcPts val="0"/>
              </a:spcAft>
              <a:buSzPts val="1400"/>
              <a:buNone/>
            </a:pPr>
            <a:r>
              <a:t/>
            </a:r>
            <a:endParaRPr/>
          </a:p>
        </p:txBody>
      </p:sp>
      <p:sp>
        <p:nvSpPr>
          <p:cNvPr id="595" name="Google Shape;595;p48: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49: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4" name="Google Shape;604;p49: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Mosquito dunk prevents mosquito larvae. Available in local hardware stores and home centers. </a:t>
            </a:r>
            <a:endParaRPr/>
          </a:p>
          <a:p>
            <a:pPr indent="0" lvl="0" marL="0" rtl="0" algn="l">
              <a:lnSpc>
                <a:spcPct val="100000"/>
              </a:lnSpc>
              <a:spcBef>
                <a:spcPts val="360"/>
              </a:spcBef>
              <a:spcAft>
                <a:spcPts val="0"/>
              </a:spcAft>
              <a:buSzPts val="1400"/>
              <a:buNone/>
            </a:pPr>
            <a:r>
              <a:rPr lang="en-US"/>
              <a:t>2 Tablespoons of vegetable oil brakes the surface tension so mosquitoes cannot land on the water. </a:t>
            </a:r>
            <a:endParaRPr/>
          </a:p>
        </p:txBody>
      </p:sp>
      <p:sp>
        <p:nvSpPr>
          <p:cNvPr id="605" name="Google Shape;605;p49: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5: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7" name="Google Shape;157;p5: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b="1" lang="en-US">
                <a:latin typeface="Arial"/>
                <a:ea typeface="Arial"/>
                <a:cs typeface="Arial"/>
                <a:sym typeface="Arial"/>
              </a:rPr>
              <a:t>You will be conserving water</a:t>
            </a:r>
            <a:br>
              <a:rPr lang="en-US">
                <a:latin typeface="Arial"/>
                <a:ea typeface="Arial"/>
                <a:cs typeface="Arial"/>
                <a:sym typeface="Arial"/>
              </a:rPr>
            </a:br>
            <a:r>
              <a:rPr lang="en-US">
                <a:latin typeface="Arial"/>
                <a:ea typeface="Arial"/>
                <a:cs typeface="Arial"/>
                <a:sym typeface="Arial"/>
              </a:rPr>
              <a:t>New Jersey seems like a water-rich state because on average we receive 45” of rainfall per year. But New Jersey’s population is growing making New Jersey vulnerable to future water supply shortages. </a:t>
            </a:r>
            <a:endParaRPr/>
          </a:p>
          <a:p>
            <a:pPr indent="0" lvl="0" marL="0" rtl="0" algn="l">
              <a:lnSpc>
                <a:spcPct val="100000"/>
              </a:lnSpc>
              <a:spcBef>
                <a:spcPts val="360"/>
              </a:spcBef>
              <a:spcAft>
                <a:spcPts val="0"/>
              </a:spcAft>
              <a:buSzPts val="1400"/>
              <a:buNone/>
            </a:pPr>
            <a:r>
              <a:t/>
            </a:r>
            <a:endParaRPr>
              <a:latin typeface="Arial"/>
              <a:ea typeface="Arial"/>
              <a:cs typeface="Arial"/>
              <a:sym typeface="Arial"/>
            </a:endParaRPr>
          </a:p>
          <a:p>
            <a:pPr indent="0" lvl="0" marL="0" rtl="0" algn="l">
              <a:lnSpc>
                <a:spcPct val="100000"/>
              </a:lnSpc>
              <a:spcBef>
                <a:spcPts val="360"/>
              </a:spcBef>
              <a:spcAft>
                <a:spcPts val="0"/>
              </a:spcAft>
              <a:buSzPts val="1400"/>
              <a:buNone/>
            </a:pPr>
            <a:r>
              <a:rPr lang="en-US">
                <a:latin typeface="Arial"/>
                <a:ea typeface="Arial"/>
                <a:cs typeface="Arial"/>
                <a:sym typeface="Arial"/>
              </a:rPr>
              <a:t>Our groundwater and fresh water supplies are limited. We all need to start adopting water saving practices at home to help prevent future water shortages.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So how much water can you collect in a rain barrel?   Most people have no idea how much water comes off their roof.  For a 800 square foot roof area, in a 1 inch rain storm (the average rain event in New Jersey is approximately 1 inches), 500 gallons of water will come off this roof. You would need about ten, 55 gallon barrels to collect all the water that came off this roof.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With 45 inches of rainfall per year, 22,442 gallons of water could be harvested from this roof. </a:t>
            </a:r>
            <a:endParaRPr/>
          </a:p>
        </p:txBody>
      </p:sp>
      <p:sp>
        <p:nvSpPr>
          <p:cNvPr id="158" name="Google Shape;158;p5: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50: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4" name="Google Shape;614;p50: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Photograph by Michele Bakacs, RCE of Middlesex &amp; Union Counties</a:t>
            </a:r>
            <a:endParaRPr/>
          </a:p>
        </p:txBody>
      </p:sp>
      <p:sp>
        <p:nvSpPr>
          <p:cNvPr id="615" name="Google Shape;615;p50: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51: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7" name="Google Shape;627;p51: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sz="800"/>
              <a:t>I know that these barrels will be an addition to the rain barrel you currently have, so the school will be connecting these barrels to the current one!</a:t>
            </a:r>
            <a:endParaRPr/>
          </a:p>
          <a:p>
            <a:pPr indent="0" lvl="0" marL="0" rtl="0" algn="l">
              <a:lnSpc>
                <a:spcPct val="100000"/>
              </a:lnSpc>
              <a:spcBef>
                <a:spcPts val="240"/>
              </a:spcBef>
              <a:spcAft>
                <a:spcPts val="0"/>
              </a:spcAft>
              <a:buSzPts val="1400"/>
              <a:buNone/>
            </a:pPr>
            <a:r>
              <a:t/>
            </a:r>
            <a:endParaRPr sz="800"/>
          </a:p>
          <a:p>
            <a:pPr indent="0" lvl="0" marL="0" rtl="0" algn="l">
              <a:lnSpc>
                <a:spcPct val="100000"/>
              </a:lnSpc>
              <a:spcBef>
                <a:spcPts val="240"/>
              </a:spcBef>
              <a:spcAft>
                <a:spcPts val="0"/>
              </a:spcAft>
              <a:buSzPts val="1400"/>
              <a:buNone/>
            </a:pPr>
            <a:r>
              <a:rPr lang="en-US" sz="800"/>
              <a:t>There are many ways you could hook one barrel to another. Here, we used some plastic tubing and hose clamps.</a:t>
            </a:r>
            <a:endParaRPr/>
          </a:p>
        </p:txBody>
      </p:sp>
      <p:sp>
        <p:nvSpPr>
          <p:cNvPr id="628" name="Google Shape;628;p51: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52: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37" name="Google Shape;637;p52: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638" name="Google Shape;638;p52: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53: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7" name="Google Shape;647;p53: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General maintenance. </a:t>
            </a:r>
            <a:endParaRPr/>
          </a:p>
        </p:txBody>
      </p:sp>
      <p:sp>
        <p:nvSpPr>
          <p:cNvPr id="648" name="Google Shape;648;p53: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54: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55" name="Google Shape;655;p54: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360"/>
              </a:spcBef>
              <a:spcAft>
                <a:spcPts val="0"/>
              </a:spcAft>
              <a:buSzPts val="1400"/>
              <a:buNone/>
            </a:pPr>
            <a:r>
              <a:t/>
            </a:r>
            <a:endParaRPr/>
          </a:p>
        </p:txBody>
      </p:sp>
      <p:sp>
        <p:nvSpPr>
          <p:cNvPr id="656" name="Google Shape;656;p54: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55: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2" name="Google Shape;662;p55:notes"/>
          <p:cNvSpPr txBox="1"/>
          <p:nvPr>
            <p:ph idx="1" type="body"/>
          </p:nvPr>
        </p:nvSpPr>
        <p:spPr>
          <a:xfrm>
            <a:off x="936733" y="4422459"/>
            <a:ext cx="5149637" cy="418718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Credits: All of these organizations contributed to the development of this presentation. </a:t>
            </a:r>
            <a:endParaRPr/>
          </a:p>
        </p:txBody>
      </p:sp>
      <p:sp>
        <p:nvSpPr>
          <p:cNvPr id="663" name="Google Shape;663;p55:notes"/>
          <p:cNvSpPr txBox="1"/>
          <p:nvPr>
            <p:ph idx="12" type="sldNum"/>
          </p:nvPr>
        </p:nvSpPr>
        <p:spPr>
          <a:xfrm>
            <a:off x="3979121" y="8844916"/>
            <a:ext cx="3043979" cy="464184"/>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6: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6" name="Google Shape;166;p6: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One rain barrel will save about 1400 gallons of water from April through October. </a:t>
            </a:r>
            <a:endParaRPr/>
          </a:p>
          <a:p>
            <a:pPr indent="0" lvl="0" marL="0" rtl="0" algn="l">
              <a:lnSpc>
                <a:spcPct val="100000"/>
              </a:lnSpc>
              <a:spcBef>
                <a:spcPts val="360"/>
              </a:spcBef>
              <a:spcAft>
                <a:spcPts val="0"/>
              </a:spcAft>
              <a:buSzPts val="1400"/>
              <a:buNone/>
            </a:pPr>
            <a:r>
              <a:t/>
            </a:r>
            <a:endParaRPr>
              <a:latin typeface="Arial"/>
              <a:ea typeface="Arial"/>
              <a:cs typeface="Arial"/>
              <a:sym typeface="Arial"/>
            </a:endParaRPr>
          </a:p>
          <a:p>
            <a:pPr indent="0" lvl="0" marL="0" rtl="0" algn="l">
              <a:lnSpc>
                <a:spcPct val="100000"/>
              </a:lnSpc>
              <a:spcBef>
                <a:spcPts val="360"/>
              </a:spcBef>
              <a:spcAft>
                <a:spcPts val="0"/>
              </a:spcAft>
              <a:buSzPts val="1400"/>
              <a:buNone/>
            </a:pPr>
            <a:r>
              <a:rPr lang="en-US"/>
              <a:t>A rain barrel will save most homeowners about 1,400 gallons from April through October. (Note to speaker: this number was calculated based on available precipitation data in New Brunswick, New Jersey, and based on the assumption that the barrel is drawn down after every rain event)</a:t>
            </a:r>
            <a:endParaRPr/>
          </a:p>
        </p:txBody>
      </p:sp>
      <p:sp>
        <p:nvSpPr>
          <p:cNvPr id="167" name="Google Shape;167;p6: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7: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4" name="Google Shape;174;p7: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Besides using a rain barrel, there are both indoor and outdoor methods for saving water and money. </a:t>
            </a:r>
            <a:endParaRPr/>
          </a:p>
          <a:p>
            <a:pPr indent="0" lvl="0" marL="0" rtl="0" algn="l">
              <a:lnSpc>
                <a:spcPct val="100000"/>
              </a:lnSpc>
              <a:spcBef>
                <a:spcPts val="360"/>
              </a:spcBef>
              <a:spcAft>
                <a:spcPts val="0"/>
              </a:spcAft>
              <a:buSzPts val="1400"/>
              <a:buNone/>
            </a:pPr>
            <a:r>
              <a:rPr lang="en-US"/>
              <a:t>1. Don’t over water your lawn! You only need one inch of water on your lawn per week. If you use an automatic sprinkler system make sure to adjust it as conditions change. </a:t>
            </a:r>
            <a:endParaRPr/>
          </a:p>
          <a:p>
            <a:pPr indent="0" lvl="0" marL="0" rtl="0" algn="l">
              <a:lnSpc>
                <a:spcPct val="100000"/>
              </a:lnSpc>
              <a:spcBef>
                <a:spcPts val="360"/>
              </a:spcBef>
              <a:spcAft>
                <a:spcPts val="0"/>
              </a:spcAft>
              <a:buSzPts val="1400"/>
              <a:buNone/>
            </a:pPr>
            <a:r>
              <a:rPr lang="en-US"/>
              <a:t>2. Use native plants - plants indigenous to our region. They have evolved as part of New Jersey’s ecosystem. Need less fertilizer and are more adapted to drought conditions. </a:t>
            </a:r>
            <a:endParaRPr/>
          </a:p>
          <a:p>
            <a:pPr indent="0" lvl="0" marL="0" rtl="0" algn="l">
              <a:lnSpc>
                <a:spcPct val="100000"/>
              </a:lnSpc>
              <a:spcBef>
                <a:spcPts val="360"/>
              </a:spcBef>
              <a:spcAft>
                <a:spcPts val="0"/>
              </a:spcAft>
              <a:buSzPts val="1400"/>
              <a:buNone/>
            </a:pPr>
            <a:r>
              <a:rPr lang="en-US"/>
              <a:t>3. Mulch around garden plants - helps reduce evaporation from the soil</a:t>
            </a:r>
            <a:endParaRPr/>
          </a:p>
          <a:p>
            <a:pPr indent="0" lvl="0" marL="0" rtl="0" algn="l">
              <a:lnSpc>
                <a:spcPct val="100000"/>
              </a:lnSpc>
              <a:spcBef>
                <a:spcPts val="360"/>
              </a:spcBef>
              <a:spcAft>
                <a:spcPts val="0"/>
              </a:spcAft>
              <a:buSzPts val="1400"/>
              <a:buNone/>
            </a:pPr>
            <a:r>
              <a:rPr lang="en-US"/>
              <a:t>4. Water early in the morning when evaporation rates are lowest. Before the dew dries is ideal in order to reduce the amount of time your grass is wet and therefore vulnerable to disease and fungus. </a:t>
            </a:r>
            <a:endParaRPr/>
          </a:p>
        </p:txBody>
      </p:sp>
      <p:sp>
        <p:nvSpPr>
          <p:cNvPr id="175" name="Google Shape;175;p7: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3" name="Google Shape;183;p8: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rPr lang="en-US"/>
              <a:t>There are many ways to save water indoors:</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1. Look for the Environmental Protection Agency’s WaterSense logo when shopping for appliances. These are certified by the EPA as the most water efficient products on the market.</a:t>
            </a:r>
            <a:endParaRPr/>
          </a:p>
          <a:p>
            <a:pPr indent="0" lvl="0" marL="0" rtl="0" algn="l">
              <a:lnSpc>
                <a:spcPct val="100000"/>
              </a:lnSpc>
              <a:spcBef>
                <a:spcPts val="360"/>
              </a:spcBef>
              <a:spcAft>
                <a:spcPts val="0"/>
              </a:spcAft>
              <a:buSzPts val="1400"/>
              <a:buNone/>
            </a:pPr>
            <a:r>
              <a:rPr lang="en-US"/>
              <a:t>2. Toilets - By far the largest water user in the home - 30% of total water use. WaterSense toilets (1.28 gal/flush) use 20% less then federal standard of 1.6 gal/flush.</a:t>
            </a:r>
            <a:endParaRPr/>
          </a:p>
          <a:p>
            <a:pPr indent="0" lvl="0" marL="0" rtl="0" algn="l">
              <a:lnSpc>
                <a:spcPct val="100000"/>
              </a:lnSpc>
              <a:spcBef>
                <a:spcPts val="360"/>
              </a:spcBef>
              <a:spcAft>
                <a:spcPts val="0"/>
              </a:spcAft>
              <a:buSzPts val="1400"/>
              <a:buNone/>
            </a:pPr>
            <a:r>
              <a:rPr lang="en-US"/>
              <a:t>2. Washing machines - Front loading uses 10-20 gallons verses above 40 gallons of water from conventional.</a:t>
            </a:r>
            <a:endParaRPr/>
          </a:p>
          <a:p>
            <a:pPr indent="0" lvl="0" marL="0" rtl="0" algn="l">
              <a:lnSpc>
                <a:spcPct val="100000"/>
              </a:lnSpc>
              <a:spcBef>
                <a:spcPts val="360"/>
              </a:spcBef>
              <a:spcAft>
                <a:spcPts val="0"/>
              </a:spcAft>
              <a:buSzPts val="1400"/>
              <a:buNone/>
            </a:pPr>
            <a:r>
              <a:rPr lang="en-US"/>
              <a:t>3. Showerheads - EPA currently working on a maximum flow rate of 1.5 gpm compared to current standard of 2.5</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Basically, what is important is that older appliances waste a lot of water and there are newer appliances on the market that can help save water and money.</a:t>
            </a:r>
            <a:endParaRPr/>
          </a:p>
          <a:p>
            <a:pPr indent="0" lvl="0" marL="0" rtl="0" algn="l">
              <a:lnSpc>
                <a:spcPct val="100000"/>
              </a:lnSpc>
              <a:spcBef>
                <a:spcPts val="360"/>
              </a:spcBef>
              <a:spcAft>
                <a:spcPts val="0"/>
              </a:spcAft>
              <a:buSzPts val="1400"/>
              <a:buNone/>
            </a:pPr>
            <a:r>
              <a:t/>
            </a:r>
            <a:endParaRPr/>
          </a:p>
        </p:txBody>
      </p:sp>
      <p:sp>
        <p:nvSpPr>
          <p:cNvPr id="184" name="Google Shape;184;p8: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9:notes"/>
          <p:cNvSpPr/>
          <p:nvPr>
            <p:ph idx="2" type="sldImg"/>
          </p:nvPr>
        </p:nvSpPr>
        <p:spPr>
          <a:xfrm>
            <a:off x="1184275" y="698500"/>
            <a:ext cx="46545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4" name="Google Shape;194;p9:notes"/>
          <p:cNvSpPr txBox="1"/>
          <p:nvPr>
            <p:ph idx="1" type="body"/>
          </p:nvPr>
        </p:nvSpPr>
        <p:spPr>
          <a:xfrm>
            <a:off x="936733" y="4422459"/>
            <a:ext cx="5149500" cy="41871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360"/>
              </a:spcBef>
              <a:spcAft>
                <a:spcPts val="0"/>
              </a:spcAft>
              <a:buSzPts val="1400"/>
              <a:buNone/>
            </a:pPr>
            <a:r>
              <a:t/>
            </a:r>
            <a:endParaRPr/>
          </a:p>
        </p:txBody>
      </p:sp>
      <p:sp>
        <p:nvSpPr>
          <p:cNvPr id="195" name="Google Shape;195;p9:notes"/>
          <p:cNvSpPr txBox="1"/>
          <p:nvPr>
            <p:ph idx="12" type="sldNum"/>
          </p:nvPr>
        </p:nvSpPr>
        <p:spPr>
          <a:xfrm>
            <a:off x="3979121" y="8844916"/>
            <a:ext cx="3044100" cy="464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6" name="Shape 16"/>
        <p:cNvGrpSpPr/>
        <p:nvPr/>
      </p:nvGrpSpPr>
      <p:grpSpPr>
        <a:xfrm>
          <a:off x="0" y="0"/>
          <a:ext cx="0" cy="0"/>
          <a:chOff x="0" y="0"/>
          <a:chExt cx="0" cy="0"/>
        </a:xfrm>
      </p:grpSpPr>
      <p:pic>
        <p:nvPicPr>
          <p:cNvPr descr="Rain barrel sketch" id="17" name="Google Shape;17;p57"/>
          <p:cNvPicPr preferRelativeResize="0"/>
          <p:nvPr/>
        </p:nvPicPr>
        <p:blipFill rotWithShape="1">
          <a:blip r:embed="rId2">
            <a:alphaModFix/>
          </a:blip>
          <a:srcRect b="0" l="10417" r="22395" t="5837"/>
          <a:stretch/>
        </p:blipFill>
        <p:spPr>
          <a:xfrm>
            <a:off x="5943600" y="762000"/>
            <a:ext cx="3200400" cy="6096000"/>
          </a:xfrm>
          <a:prstGeom prst="rect">
            <a:avLst/>
          </a:prstGeom>
          <a:noFill/>
          <a:ln>
            <a:noFill/>
          </a:ln>
        </p:spPr>
      </p:pic>
      <p:sp>
        <p:nvSpPr>
          <p:cNvPr id="18" name="Google Shape;18;p57"/>
          <p:cNvSpPr txBox="1"/>
          <p:nvPr/>
        </p:nvSpPr>
        <p:spPr>
          <a:xfrm rot="-5400000">
            <a:off x="8060532" y="6376193"/>
            <a:ext cx="1905000" cy="277813"/>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993300"/>
                </a:solidFill>
                <a:latin typeface="Times New Roman"/>
                <a:ea typeface="Times New Roman"/>
                <a:cs typeface="Times New Roman"/>
                <a:sym typeface="Times New Roman"/>
              </a:rPr>
              <a:t>EcoCity Cleveland</a:t>
            </a:r>
            <a:endParaRPr b="0" i="0" sz="1400" u="none" cap="none" strike="noStrike">
              <a:solidFill>
                <a:srgbClr val="000000"/>
              </a:solidFill>
              <a:latin typeface="Arial"/>
              <a:ea typeface="Arial"/>
              <a:cs typeface="Arial"/>
              <a:sym typeface="Arial"/>
            </a:endParaRPr>
          </a:p>
        </p:txBody>
      </p:sp>
      <p:sp>
        <p:nvSpPr>
          <p:cNvPr id="19" name="Google Shape;19;p57"/>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57"/>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57"/>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_WITH_CAPTION_TEXT" type="picTx">
  <p:cSld name="PICTURE_WITH_CAPTION_TEXT">
    <p:spTree>
      <p:nvGrpSpPr>
        <p:cNvPr id="72" name="Shape 72"/>
        <p:cNvGrpSpPr/>
        <p:nvPr/>
      </p:nvGrpSpPr>
      <p:grpSpPr>
        <a:xfrm>
          <a:off x="0" y="0"/>
          <a:ext cx="0" cy="0"/>
          <a:chOff x="0" y="0"/>
          <a:chExt cx="0" cy="0"/>
        </a:xfrm>
      </p:grpSpPr>
      <p:sp>
        <p:nvSpPr>
          <p:cNvPr id="73" name="Google Shape;73;p6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4" name="Google Shape;74;p66"/>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Times New Roman"/>
              <a:buNone/>
              <a:defRPr b="0" i="0" sz="3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560"/>
              </a:spcBef>
              <a:spcAft>
                <a:spcPts val="0"/>
              </a:spcAft>
              <a:buClr>
                <a:schemeClr val="dk1"/>
              </a:buClr>
              <a:buSzPts val="2800"/>
              <a:buFont typeface="Times New Roman"/>
              <a:buNone/>
              <a:defRPr b="0" i="0" sz="2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480"/>
              </a:spcBef>
              <a:spcAft>
                <a:spcPts val="0"/>
              </a:spcAft>
              <a:buClr>
                <a:schemeClr val="dk1"/>
              </a:buClr>
              <a:buSzPts val="2400"/>
              <a:buFont typeface="Times New Roman"/>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9pPr>
          </a:lstStyle>
          <a:p/>
        </p:txBody>
      </p:sp>
      <p:sp>
        <p:nvSpPr>
          <p:cNvPr id="75" name="Google Shape;75;p6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Times New Roman"/>
              <a:buNone/>
              <a:defRPr sz="1400"/>
            </a:lvl1pPr>
            <a:lvl2pPr indent="-228600" lvl="1" marL="914400" algn="l">
              <a:lnSpc>
                <a:spcPct val="100000"/>
              </a:lnSpc>
              <a:spcBef>
                <a:spcPts val="240"/>
              </a:spcBef>
              <a:spcAft>
                <a:spcPts val="0"/>
              </a:spcAft>
              <a:buClr>
                <a:schemeClr val="dk1"/>
              </a:buClr>
              <a:buSzPts val="1200"/>
              <a:buFont typeface="Times New Roman"/>
              <a:buNone/>
              <a:defRPr sz="1200"/>
            </a:lvl2pPr>
            <a:lvl3pPr indent="-228600" lvl="2" marL="1371600" algn="l">
              <a:lnSpc>
                <a:spcPct val="100000"/>
              </a:lnSpc>
              <a:spcBef>
                <a:spcPts val="200"/>
              </a:spcBef>
              <a:spcAft>
                <a:spcPts val="0"/>
              </a:spcAft>
              <a:buClr>
                <a:schemeClr val="dk1"/>
              </a:buClr>
              <a:buSzPts val="1000"/>
              <a:buFont typeface="Times New Roman"/>
              <a:buNone/>
              <a:defRPr sz="1000"/>
            </a:lvl3pPr>
            <a:lvl4pPr indent="-228600" lvl="3" marL="1828800" algn="l">
              <a:lnSpc>
                <a:spcPct val="100000"/>
              </a:lnSpc>
              <a:spcBef>
                <a:spcPts val="180"/>
              </a:spcBef>
              <a:spcAft>
                <a:spcPts val="0"/>
              </a:spcAft>
              <a:buClr>
                <a:schemeClr val="dk1"/>
              </a:buClr>
              <a:buSzPts val="900"/>
              <a:buFont typeface="Times New Roman"/>
              <a:buNone/>
              <a:defRPr sz="900"/>
            </a:lvl4pPr>
            <a:lvl5pPr indent="-228600" lvl="4" marL="2286000" algn="l">
              <a:lnSpc>
                <a:spcPct val="100000"/>
              </a:lnSpc>
              <a:spcBef>
                <a:spcPts val="180"/>
              </a:spcBef>
              <a:spcAft>
                <a:spcPts val="0"/>
              </a:spcAft>
              <a:buClr>
                <a:schemeClr val="dk1"/>
              </a:buClr>
              <a:buSzPts val="900"/>
              <a:buFont typeface="Times New Roman"/>
              <a:buNone/>
              <a:defRPr sz="900"/>
            </a:lvl5pPr>
            <a:lvl6pPr indent="-228600" lvl="5" marL="2743200" algn="l">
              <a:lnSpc>
                <a:spcPct val="100000"/>
              </a:lnSpc>
              <a:spcBef>
                <a:spcPts val="180"/>
              </a:spcBef>
              <a:spcAft>
                <a:spcPts val="0"/>
              </a:spcAft>
              <a:buClr>
                <a:schemeClr val="dk1"/>
              </a:buClr>
              <a:buSzPts val="900"/>
              <a:buFont typeface="Times New Roman"/>
              <a:buNone/>
              <a:defRPr sz="900"/>
            </a:lvl6pPr>
            <a:lvl7pPr indent="-228600" lvl="6" marL="3200400" algn="l">
              <a:lnSpc>
                <a:spcPct val="100000"/>
              </a:lnSpc>
              <a:spcBef>
                <a:spcPts val="180"/>
              </a:spcBef>
              <a:spcAft>
                <a:spcPts val="0"/>
              </a:spcAft>
              <a:buClr>
                <a:schemeClr val="dk1"/>
              </a:buClr>
              <a:buSzPts val="900"/>
              <a:buFont typeface="Times New Roman"/>
              <a:buNone/>
              <a:defRPr sz="900"/>
            </a:lvl7pPr>
            <a:lvl8pPr indent="-228600" lvl="7" marL="3657600" algn="l">
              <a:lnSpc>
                <a:spcPct val="100000"/>
              </a:lnSpc>
              <a:spcBef>
                <a:spcPts val="180"/>
              </a:spcBef>
              <a:spcAft>
                <a:spcPts val="0"/>
              </a:spcAft>
              <a:buClr>
                <a:schemeClr val="dk1"/>
              </a:buClr>
              <a:buSzPts val="900"/>
              <a:buFont typeface="Times New Roman"/>
              <a:buNone/>
              <a:defRPr sz="900"/>
            </a:lvl8pPr>
            <a:lvl9pPr indent="-228600" lvl="8" marL="4114800" algn="l">
              <a:lnSpc>
                <a:spcPct val="100000"/>
              </a:lnSpc>
              <a:spcBef>
                <a:spcPts val="180"/>
              </a:spcBef>
              <a:spcAft>
                <a:spcPts val="0"/>
              </a:spcAft>
              <a:buClr>
                <a:schemeClr val="dk1"/>
              </a:buClr>
              <a:buSzPts val="900"/>
              <a:buFont typeface="Times New Roman"/>
              <a:buNone/>
              <a:defRPr sz="900"/>
            </a:lvl9pPr>
          </a:lstStyle>
          <a:p/>
        </p:txBody>
      </p:sp>
      <p:sp>
        <p:nvSpPr>
          <p:cNvPr id="76" name="Google Shape;76;p66"/>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66"/>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6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_TEXT" type="vertTx">
  <p:cSld name="VERTICAL_TEXT">
    <p:spTree>
      <p:nvGrpSpPr>
        <p:cNvPr id="79" name="Shape 79"/>
        <p:cNvGrpSpPr/>
        <p:nvPr/>
      </p:nvGrpSpPr>
      <p:grpSpPr>
        <a:xfrm>
          <a:off x="0" y="0"/>
          <a:ext cx="0" cy="0"/>
          <a:chOff x="0" y="0"/>
          <a:chExt cx="0" cy="0"/>
        </a:xfrm>
      </p:grpSpPr>
      <p:sp>
        <p:nvSpPr>
          <p:cNvPr id="80" name="Google Shape;80;p67"/>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1" name="Google Shape;81;p67"/>
          <p:cNvSpPr txBox="1"/>
          <p:nvPr>
            <p:ph idx="1" type="body"/>
          </p:nvPr>
        </p:nvSpPr>
        <p:spPr>
          <a:xfrm rot="5400000">
            <a:off x="2514600" y="152400"/>
            <a:ext cx="4114800" cy="7772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2" name="Google Shape;82;p67"/>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7"/>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67"/>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_TITLE_AND_VERTICAL_TEXT" type="vertTitleAndTx">
  <p:cSld name="VERTICAL_TITLE_AND_VERTICAL_TEXT">
    <p:spTree>
      <p:nvGrpSpPr>
        <p:cNvPr id="85" name="Shape 85"/>
        <p:cNvGrpSpPr/>
        <p:nvPr/>
      </p:nvGrpSpPr>
      <p:grpSpPr>
        <a:xfrm>
          <a:off x="0" y="0"/>
          <a:ext cx="0" cy="0"/>
          <a:chOff x="0" y="0"/>
          <a:chExt cx="0" cy="0"/>
        </a:xfrm>
      </p:grpSpPr>
      <p:sp>
        <p:nvSpPr>
          <p:cNvPr id="86" name="Google Shape;86;p68"/>
          <p:cNvSpPr txBox="1"/>
          <p:nvPr>
            <p:ph type="title"/>
          </p:nvPr>
        </p:nvSpPr>
        <p:spPr>
          <a:xfrm rot="5400000">
            <a:off x="4743450" y="2381250"/>
            <a:ext cx="5486400" cy="1943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7" name="Google Shape;87;p68"/>
          <p:cNvSpPr txBox="1"/>
          <p:nvPr>
            <p:ph idx="1" type="body"/>
          </p:nvPr>
        </p:nvSpPr>
        <p:spPr>
          <a:xfrm rot="5400000">
            <a:off x="781050" y="514350"/>
            <a:ext cx="5486400" cy="56769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8" name="Google Shape;88;p68"/>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68"/>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68"/>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PART_AND_TEXT" type="clipArtAndTx">
  <p:cSld name="CLIPART_AND_TEXT">
    <p:spTree>
      <p:nvGrpSpPr>
        <p:cNvPr id="91" name="Shape 91"/>
        <p:cNvGrpSpPr/>
        <p:nvPr/>
      </p:nvGrpSpPr>
      <p:grpSpPr>
        <a:xfrm>
          <a:off x="0" y="0"/>
          <a:ext cx="0" cy="0"/>
          <a:chOff x="0" y="0"/>
          <a:chExt cx="0" cy="0"/>
        </a:xfrm>
      </p:grpSpPr>
      <p:sp>
        <p:nvSpPr>
          <p:cNvPr id="92" name="Google Shape;92;p69"/>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3" name="Google Shape;93;p69"/>
          <p:cNvSpPr/>
          <p:nvPr>
            <p:ph idx="2" type="clipArt"/>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94" name="Google Shape;94;p69"/>
          <p:cNvSpPr txBox="1"/>
          <p:nvPr>
            <p:ph idx="1"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5" name="Google Shape;95;p69"/>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69"/>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69"/>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_AND_TWO_OBJECTS" type="txAndTwoObj">
  <p:cSld name="TEXT_AND_TWO_OBJECTS">
    <p:spTree>
      <p:nvGrpSpPr>
        <p:cNvPr id="98" name="Shape 98"/>
        <p:cNvGrpSpPr/>
        <p:nvPr/>
      </p:nvGrpSpPr>
      <p:grpSpPr>
        <a:xfrm>
          <a:off x="0" y="0"/>
          <a:ext cx="0" cy="0"/>
          <a:chOff x="0" y="0"/>
          <a:chExt cx="0" cy="0"/>
        </a:xfrm>
      </p:grpSpPr>
      <p:sp>
        <p:nvSpPr>
          <p:cNvPr id="99" name="Google Shape;99;p70"/>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0" name="Google Shape;100;p70"/>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1" name="Google Shape;101;p70"/>
          <p:cNvSpPr txBox="1"/>
          <p:nvPr>
            <p:ph idx="2" type="body"/>
          </p:nvPr>
        </p:nvSpPr>
        <p:spPr>
          <a:xfrm>
            <a:off x="4648200" y="1981200"/>
            <a:ext cx="3810000" cy="19812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2" name="Google Shape;102;p70"/>
          <p:cNvSpPr txBox="1"/>
          <p:nvPr>
            <p:ph idx="3" type="body"/>
          </p:nvPr>
        </p:nvSpPr>
        <p:spPr>
          <a:xfrm>
            <a:off x="4648200" y="4114800"/>
            <a:ext cx="3810000" cy="19812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3" name="Google Shape;103;p7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7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70"/>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_ONLY" type="objOnly">
  <p:cSld name="OBJECT_ONLY">
    <p:spTree>
      <p:nvGrpSpPr>
        <p:cNvPr id="106" name="Shape 106"/>
        <p:cNvGrpSpPr/>
        <p:nvPr/>
      </p:nvGrpSpPr>
      <p:grpSpPr>
        <a:xfrm>
          <a:off x="0" y="0"/>
          <a:ext cx="0" cy="0"/>
          <a:chOff x="0" y="0"/>
          <a:chExt cx="0" cy="0"/>
        </a:xfrm>
      </p:grpSpPr>
      <p:sp>
        <p:nvSpPr>
          <p:cNvPr id="107" name="Google Shape;107;p71"/>
          <p:cNvSpPr txBox="1"/>
          <p:nvPr>
            <p:ph idx="1" type="body"/>
          </p:nvPr>
        </p:nvSpPr>
        <p:spPr>
          <a:xfrm>
            <a:off x="685800" y="609600"/>
            <a:ext cx="7772400" cy="5486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8" name="Google Shape;108;p71"/>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71"/>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7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_AND_OBJECT" type="txAndObj">
  <p:cSld name="TEXT_AND_OBJECT">
    <p:spTree>
      <p:nvGrpSpPr>
        <p:cNvPr id="111" name="Shape 111"/>
        <p:cNvGrpSpPr/>
        <p:nvPr/>
      </p:nvGrpSpPr>
      <p:grpSpPr>
        <a:xfrm>
          <a:off x="0" y="0"/>
          <a:ext cx="0" cy="0"/>
          <a:chOff x="0" y="0"/>
          <a:chExt cx="0" cy="0"/>
        </a:xfrm>
      </p:grpSpPr>
      <p:sp>
        <p:nvSpPr>
          <p:cNvPr id="112" name="Google Shape;112;p72"/>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13" name="Google Shape;113;p72"/>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4" name="Google Shape;114;p72"/>
          <p:cNvSpPr txBox="1"/>
          <p:nvPr>
            <p:ph idx="2"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5" name="Google Shape;115;p72"/>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72"/>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7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18" name="Shape 118"/>
        <p:cNvGrpSpPr/>
        <p:nvPr/>
      </p:nvGrpSpPr>
      <p:grpSpPr>
        <a:xfrm>
          <a:off x="0" y="0"/>
          <a:ext cx="0" cy="0"/>
          <a:chOff x="0" y="0"/>
          <a:chExt cx="0" cy="0"/>
        </a:xfrm>
      </p:grpSpPr>
      <p:sp>
        <p:nvSpPr>
          <p:cNvPr id="119" name="Google Shape;119;p73"/>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0" name="Google Shape;120;p73"/>
          <p:cNvSpPr txBox="1"/>
          <p:nvPr>
            <p:ph idx="1" type="body"/>
          </p:nvPr>
        </p:nvSpPr>
        <p:spPr>
          <a:xfrm>
            <a:off x="381000" y="1411552"/>
            <a:ext cx="8382000" cy="2210862"/>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640"/>
              </a:spcBef>
              <a:spcAft>
                <a:spcPts val="0"/>
              </a:spcAft>
              <a:buClr>
                <a:schemeClr val="dk1"/>
              </a:buClr>
              <a:buSzPts val="3200"/>
              <a:buFont typeface="Times New Roman"/>
              <a:buChar char="•"/>
              <a:defRPr/>
            </a:lvl1pPr>
            <a:lvl2pPr indent="-406400" lvl="1" marL="914400" algn="l">
              <a:lnSpc>
                <a:spcPct val="90000"/>
              </a:lnSpc>
              <a:spcBef>
                <a:spcPts val="560"/>
              </a:spcBef>
              <a:spcAft>
                <a:spcPts val="0"/>
              </a:spcAft>
              <a:buClr>
                <a:schemeClr val="dk1"/>
              </a:buClr>
              <a:buSzPts val="2800"/>
              <a:buFont typeface="Times New Roman"/>
              <a:buChar char="–"/>
              <a:defRPr/>
            </a:lvl2pPr>
            <a:lvl3pPr indent="-381000" lvl="2" marL="1371600" algn="l">
              <a:lnSpc>
                <a:spcPct val="90000"/>
              </a:lnSpc>
              <a:spcBef>
                <a:spcPts val="480"/>
              </a:spcBef>
              <a:spcAft>
                <a:spcPts val="0"/>
              </a:spcAft>
              <a:buClr>
                <a:schemeClr val="dk1"/>
              </a:buClr>
              <a:buSzPts val="2400"/>
              <a:buFont typeface="Times New Roman"/>
              <a:buChar char="•"/>
              <a:defRPr/>
            </a:lvl3pPr>
            <a:lvl4pPr indent="-355600" lvl="3" marL="1828800" algn="l">
              <a:lnSpc>
                <a:spcPct val="90000"/>
              </a:lnSpc>
              <a:spcBef>
                <a:spcPts val="400"/>
              </a:spcBef>
              <a:spcAft>
                <a:spcPts val="0"/>
              </a:spcAft>
              <a:buClr>
                <a:schemeClr val="dk1"/>
              </a:buClr>
              <a:buSzPts val="2000"/>
              <a:buFont typeface="Times New Roman"/>
              <a:buChar char="–"/>
              <a:defRPr/>
            </a:lvl4pPr>
            <a:lvl5pPr indent="-355600" lvl="4" marL="2286000" algn="l">
              <a:lnSpc>
                <a:spcPct val="90000"/>
              </a:lnSpc>
              <a:spcBef>
                <a:spcPts val="400"/>
              </a:spcBef>
              <a:spcAft>
                <a:spcPts val="0"/>
              </a:spcAft>
              <a:buClr>
                <a:schemeClr val="dk1"/>
              </a:buClr>
              <a:buSzPts val="2000"/>
              <a:buFont typeface="Times New Roman"/>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showMasterSp="0" type="titleOnly">
  <p:cSld name="TITLE_ONLY">
    <p:spTree>
      <p:nvGrpSpPr>
        <p:cNvPr id="22" name="Shape 22"/>
        <p:cNvGrpSpPr/>
        <p:nvPr/>
      </p:nvGrpSpPr>
      <p:grpSpPr>
        <a:xfrm>
          <a:off x="0" y="0"/>
          <a:ext cx="0" cy="0"/>
          <a:chOff x="0" y="0"/>
          <a:chExt cx="0" cy="0"/>
        </a:xfrm>
      </p:grpSpPr>
      <p:sp>
        <p:nvSpPr>
          <p:cNvPr id="23" name="Google Shape;23;p58"/>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 name="Google Shape;24;p58"/>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8"/>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8"/>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blipFill rotWithShape="1">
          <a:blip r:embed="rId2">
            <a:alphaModFix/>
          </a:blip>
          <a:tile algn="tl" flip="none" tx="0" sx="100000" ty="0" sy="100000"/>
        </a:blipFill>
      </p:bgPr>
    </p:bg>
    <p:spTree>
      <p:nvGrpSpPr>
        <p:cNvPr id="27" name="Shape 27"/>
        <p:cNvGrpSpPr/>
        <p:nvPr/>
      </p:nvGrpSpPr>
      <p:grpSpPr>
        <a:xfrm>
          <a:off x="0" y="0"/>
          <a:ext cx="0" cy="0"/>
          <a:chOff x="0" y="0"/>
          <a:chExt cx="0" cy="0"/>
        </a:xfrm>
      </p:grpSpPr>
      <p:sp>
        <p:nvSpPr>
          <p:cNvPr id="28" name="Google Shape;28;p59"/>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9"/>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9"/>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obj">
  <p:cSld name="OBJECT">
    <p:spTree>
      <p:nvGrpSpPr>
        <p:cNvPr id="31" name="Shape 31"/>
        <p:cNvGrpSpPr/>
        <p:nvPr/>
      </p:nvGrpSpPr>
      <p:grpSpPr>
        <a:xfrm>
          <a:off x="0" y="0"/>
          <a:ext cx="0" cy="0"/>
          <a:chOff x="0" y="0"/>
          <a:chExt cx="0" cy="0"/>
        </a:xfrm>
      </p:grpSpPr>
      <p:sp>
        <p:nvSpPr>
          <p:cNvPr id="32" name="Google Shape;32;p60"/>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3" name="Google Shape;33;p60"/>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 name="Google Shape;34;p6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0"/>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_OBJECTS" type="twoObj">
  <p:cSld name="TWO_OBJECTS">
    <p:spTree>
      <p:nvGrpSpPr>
        <p:cNvPr id="37" name="Shape 37"/>
        <p:cNvGrpSpPr/>
        <p:nvPr/>
      </p:nvGrpSpPr>
      <p:grpSpPr>
        <a:xfrm>
          <a:off x="0" y="0"/>
          <a:ext cx="0" cy="0"/>
          <a:chOff x="0" y="0"/>
          <a:chExt cx="0" cy="0"/>
        </a:xfrm>
      </p:grpSpPr>
      <p:sp>
        <p:nvSpPr>
          <p:cNvPr id="38" name="Google Shape;38;p61"/>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9" name="Google Shape;39;p61"/>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Times New Roman"/>
              <a:buChar char="•"/>
              <a:defRPr sz="2800"/>
            </a:lvl1pPr>
            <a:lvl2pPr indent="-381000" lvl="1" marL="914400" algn="l">
              <a:lnSpc>
                <a:spcPct val="100000"/>
              </a:lnSpc>
              <a:spcBef>
                <a:spcPts val="480"/>
              </a:spcBef>
              <a:spcAft>
                <a:spcPts val="0"/>
              </a:spcAft>
              <a:buClr>
                <a:schemeClr val="dk1"/>
              </a:buClr>
              <a:buSzPts val="2400"/>
              <a:buFont typeface="Times New Roman"/>
              <a:buChar char="–"/>
              <a:defRPr sz="2400"/>
            </a:lvl2pPr>
            <a:lvl3pPr indent="-355600" lvl="2" marL="1371600" algn="l">
              <a:lnSpc>
                <a:spcPct val="100000"/>
              </a:lnSpc>
              <a:spcBef>
                <a:spcPts val="400"/>
              </a:spcBef>
              <a:spcAft>
                <a:spcPts val="0"/>
              </a:spcAft>
              <a:buClr>
                <a:schemeClr val="dk1"/>
              </a:buClr>
              <a:buSzPts val="2000"/>
              <a:buFont typeface="Times New Roman"/>
              <a:buChar char="•"/>
              <a:defRPr sz="2000"/>
            </a:lvl3pPr>
            <a:lvl4pPr indent="-342900" lvl="3" marL="1828800" algn="l">
              <a:lnSpc>
                <a:spcPct val="100000"/>
              </a:lnSpc>
              <a:spcBef>
                <a:spcPts val="360"/>
              </a:spcBef>
              <a:spcAft>
                <a:spcPts val="0"/>
              </a:spcAft>
              <a:buClr>
                <a:schemeClr val="dk1"/>
              </a:buClr>
              <a:buSzPts val="1800"/>
              <a:buFont typeface="Times New Roman"/>
              <a:buChar char="–"/>
              <a:defRPr sz="1800"/>
            </a:lvl4pPr>
            <a:lvl5pPr indent="-342900" lvl="4" marL="2286000" algn="l">
              <a:lnSpc>
                <a:spcPct val="100000"/>
              </a:lnSpc>
              <a:spcBef>
                <a:spcPts val="360"/>
              </a:spcBef>
              <a:spcAft>
                <a:spcPts val="0"/>
              </a:spcAft>
              <a:buClr>
                <a:schemeClr val="dk1"/>
              </a:buClr>
              <a:buSzPts val="1800"/>
              <a:buFont typeface="Times New Roman"/>
              <a:buChar char="»"/>
              <a:defRPr sz="1800"/>
            </a:lvl5pPr>
            <a:lvl6pPr indent="-342900" lvl="5" marL="2743200" algn="l">
              <a:lnSpc>
                <a:spcPct val="100000"/>
              </a:lnSpc>
              <a:spcBef>
                <a:spcPts val="360"/>
              </a:spcBef>
              <a:spcAft>
                <a:spcPts val="0"/>
              </a:spcAft>
              <a:buClr>
                <a:schemeClr val="dk1"/>
              </a:buClr>
              <a:buSzPts val="1800"/>
              <a:buFont typeface="Times New Roman"/>
              <a:buChar char="»"/>
              <a:defRPr sz="1800"/>
            </a:lvl6pPr>
            <a:lvl7pPr indent="-342900" lvl="6" marL="3200400" algn="l">
              <a:lnSpc>
                <a:spcPct val="100000"/>
              </a:lnSpc>
              <a:spcBef>
                <a:spcPts val="360"/>
              </a:spcBef>
              <a:spcAft>
                <a:spcPts val="0"/>
              </a:spcAft>
              <a:buClr>
                <a:schemeClr val="dk1"/>
              </a:buClr>
              <a:buSzPts val="1800"/>
              <a:buFont typeface="Times New Roman"/>
              <a:buChar char="»"/>
              <a:defRPr sz="1800"/>
            </a:lvl7pPr>
            <a:lvl8pPr indent="-342900" lvl="7" marL="3657600" algn="l">
              <a:lnSpc>
                <a:spcPct val="100000"/>
              </a:lnSpc>
              <a:spcBef>
                <a:spcPts val="360"/>
              </a:spcBef>
              <a:spcAft>
                <a:spcPts val="0"/>
              </a:spcAft>
              <a:buClr>
                <a:schemeClr val="dk1"/>
              </a:buClr>
              <a:buSzPts val="1800"/>
              <a:buFont typeface="Times New Roman"/>
              <a:buChar char="»"/>
              <a:defRPr sz="1800"/>
            </a:lvl8pPr>
            <a:lvl9pPr indent="-342900" lvl="8" marL="4114800" algn="l">
              <a:lnSpc>
                <a:spcPct val="100000"/>
              </a:lnSpc>
              <a:spcBef>
                <a:spcPts val="360"/>
              </a:spcBef>
              <a:spcAft>
                <a:spcPts val="0"/>
              </a:spcAft>
              <a:buClr>
                <a:schemeClr val="dk1"/>
              </a:buClr>
              <a:buSzPts val="1800"/>
              <a:buFont typeface="Times New Roman"/>
              <a:buChar char="»"/>
              <a:defRPr sz="1800"/>
            </a:lvl9pPr>
          </a:lstStyle>
          <a:p/>
        </p:txBody>
      </p:sp>
      <p:sp>
        <p:nvSpPr>
          <p:cNvPr id="40" name="Google Shape;40;p61"/>
          <p:cNvSpPr txBox="1"/>
          <p:nvPr>
            <p:ph idx="2"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Times New Roman"/>
              <a:buChar char="•"/>
              <a:defRPr sz="2800"/>
            </a:lvl1pPr>
            <a:lvl2pPr indent="-381000" lvl="1" marL="914400" algn="l">
              <a:lnSpc>
                <a:spcPct val="100000"/>
              </a:lnSpc>
              <a:spcBef>
                <a:spcPts val="480"/>
              </a:spcBef>
              <a:spcAft>
                <a:spcPts val="0"/>
              </a:spcAft>
              <a:buClr>
                <a:schemeClr val="dk1"/>
              </a:buClr>
              <a:buSzPts val="2400"/>
              <a:buFont typeface="Times New Roman"/>
              <a:buChar char="–"/>
              <a:defRPr sz="2400"/>
            </a:lvl2pPr>
            <a:lvl3pPr indent="-355600" lvl="2" marL="1371600" algn="l">
              <a:lnSpc>
                <a:spcPct val="100000"/>
              </a:lnSpc>
              <a:spcBef>
                <a:spcPts val="400"/>
              </a:spcBef>
              <a:spcAft>
                <a:spcPts val="0"/>
              </a:spcAft>
              <a:buClr>
                <a:schemeClr val="dk1"/>
              </a:buClr>
              <a:buSzPts val="2000"/>
              <a:buFont typeface="Times New Roman"/>
              <a:buChar char="•"/>
              <a:defRPr sz="2000"/>
            </a:lvl3pPr>
            <a:lvl4pPr indent="-342900" lvl="3" marL="1828800" algn="l">
              <a:lnSpc>
                <a:spcPct val="100000"/>
              </a:lnSpc>
              <a:spcBef>
                <a:spcPts val="360"/>
              </a:spcBef>
              <a:spcAft>
                <a:spcPts val="0"/>
              </a:spcAft>
              <a:buClr>
                <a:schemeClr val="dk1"/>
              </a:buClr>
              <a:buSzPts val="1800"/>
              <a:buFont typeface="Times New Roman"/>
              <a:buChar char="–"/>
              <a:defRPr sz="1800"/>
            </a:lvl4pPr>
            <a:lvl5pPr indent="-342900" lvl="4" marL="2286000" algn="l">
              <a:lnSpc>
                <a:spcPct val="100000"/>
              </a:lnSpc>
              <a:spcBef>
                <a:spcPts val="360"/>
              </a:spcBef>
              <a:spcAft>
                <a:spcPts val="0"/>
              </a:spcAft>
              <a:buClr>
                <a:schemeClr val="dk1"/>
              </a:buClr>
              <a:buSzPts val="1800"/>
              <a:buFont typeface="Times New Roman"/>
              <a:buChar char="»"/>
              <a:defRPr sz="1800"/>
            </a:lvl5pPr>
            <a:lvl6pPr indent="-342900" lvl="5" marL="2743200" algn="l">
              <a:lnSpc>
                <a:spcPct val="100000"/>
              </a:lnSpc>
              <a:spcBef>
                <a:spcPts val="360"/>
              </a:spcBef>
              <a:spcAft>
                <a:spcPts val="0"/>
              </a:spcAft>
              <a:buClr>
                <a:schemeClr val="dk1"/>
              </a:buClr>
              <a:buSzPts val="1800"/>
              <a:buFont typeface="Times New Roman"/>
              <a:buChar char="»"/>
              <a:defRPr sz="1800"/>
            </a:lvl6pPr>
            <a:lvl7pPr indent="-342900" lvl="6" marL="3200400" algn="l">
              <a:lnSpc>
                <a:spcPct val="100000"/>
              </a:lnSpc>
              <a:spcBef>
                <a:spcPts val="360"/>
              </a:spcBef>
              <a:spcAft>
                <a:spcPts val="0"/>
              </a:spcAft>
              <a:buClr>
                <a:schemeClr val="dk1"/>
              </a:buClr>
              <a:buSzPts val="1800"/>
              <a:buFont typeface="Times New Roman"/>
              <a:buChar char="»"/>
              <a:defRPr sz="1800"/>
            </a:lvl7pPr>
            <a:lvl8pPr indent="-342900" lvl="7" marL="3657600" algn="l">
              <a:lnSpc>
                <a:spcPct val="100000"/>
              </a:lnSpc>
              <a:spcBef>
                <a:spcPts val="360"/>
              </a:spcBef>
              <a:spcAft>
                <a:spcPts val="0"/>
              </a:spcAft>
              <a:buClr>
                <a:schemeClr val="dk1"/>
              </a:buClr>
              <a:buSzPts val="1800"/>
              <a:buFont typeface="Times New Roman"/>
              <a:buChar char="»"/>
              <a:defRPr sz="1800"/>
            </a:lvl8pPr>
            <a:lvl9pPr indent="-342900" lvl="8" marL="4114800" algn="l">
              <a:lnSpc>
                <a:spcPct val="100000"/>
              </a:lnSpc>
              <a:spcBef>
                <a:spcPts val="360"/>
              </a:spcBef>
              <a:spcAft>
                <a:spcPts val="0"/>
              </a:spcAft>
              <a:buClr>
                <a:schemeClr val="dk1"/>
              </a:buClr>
              <a:buSzPts val="1800"/>
              <a:buFont typeface="Times New Roman"/>
              <a:buChar char="»"/>
              <a:defRPr sz="1800"/>
            </a:lvl9pPr>
          </a:lstStyle>
          <a:p/>
        </p:txBody>
      </p:sp>
      <p:sp>
        <p:nvSpPr>
          <p:cNvPr id="41" name="Google Shape;41;p61"/>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1"/>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gradFill>
          <a:gsLst>
            <a:gs pos="0">
              <a:srgbClr val="FFBD80"/>
            </a:gs>
            <a:gs pos="50000">
              <a:srgbClr val="FFD4B3"/>
            </a:gs>
            <a:gs pos="100000">
              <a:srgbClr val="FFE9DA"/>
            </a:gs>
          </a:gsLst>
          <a:lin ang="5400000" scaled="0"/>
        </a:gradFill>
      </p:bgPr>
    </p:bg>
    <p:spTree>
      <p:nvGrpSpPr>
        <p:cNvPr id="44" name="Shape 44"/>
        <p:cNvGrpSpPr/>
        <p:nvPr/>
      </p:nvGrpSpPr>
      <p:grpSpPr>
        <a:xfrm>
          <a:off x="0" y="0"/>
          <a:ext cx="0" cy="0"/>
          <a:chOff x="0" y="0"/>
          <a:chExt cx="0" cy="0"/>
        </a:xfrm>
      </p:grpSpPr>
      <p:pic>
        <p:nvPicPr>
          <p:cNvPr descr="PPT_intropage_print" id="45" name="Google Shape;45;p62"/>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46" name="Google Shape;46;p6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7" name="Google Shape;47;p6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chemeClr val="dk1"/>
              </a:buClr>
              <a:buSzPts val="3200"/>
              <a:buFont typeface="Times New Roman"/>
              <a:buNone/>
              <a:defRPr/>
            </a:lvl1pPr>
            <a:lvl2pPr lvl="1" algn="ctr">
              <a:lnSpc>
                <a:spcPct val="100000"/>
              </a:lnSpc>
              <a:spcBef>
                <a:spcPts val="560"/>
              </a:spcBef>
              <a:spcAft>
                <a:spcPts val="0"/>
              </a:spcAft>
              <a:buClr>
                <a:schemeClr val="dk1"/>
              </a:buClr>
              <a:buSzPts val="2800"/>
              <a:buFont typeface="Times New Roman"/>
              <a:buNone/>
              <a:defRPr/>
            </a:lvl2pPr>
            <a:lvl3pPr lvl="2" algn="ctr">
              <a:lnSpc>
                <a:spcPct val="100000"/>
              </a:lnSpc>
              <a:spcBef>
                <a:spcPts val="480"/>
              </a:spcBef>
              <a:spcAft>
                <a:spcPts val="0"/>
              </a:spcAft>
              <a:buClr>
                <a:schemeClr val="dk1"/>
              </a:buClr>
              <a:buSzPts val="2400"/>
              <a:buFont typeface="Times New Roman"/>
              <a:buNone/>
              <a:defRPr/>
            </a:lvl3pPr>
            <a:lvl4pPr lvl="3" algn="ctr">
              <a:lnSpc>
                <a:spcPct val="100000"/>
              </a:lnSpc>
              <a:spcBef>
                <a:spcPts val="400"/>
              </a:spcBef>
              <a:spcAft>
                <a:spcPts val="0"/>
              </a:spcAft>
              <a:buClr>
                <a:schemeClr val="dk1"/>
              </a:buClr>
              <a:buSzPts val="2000"/>
              <a:buFont typeface="Times New Roman"/>
              <a:buNone/>
              <a:defRPr/>
            </a:lvl4pPr>
            <a:lvl5pPr lvl="4" algn="ctr">
              <a:lnSpc>
                <a:spcPct val="100000"/>
              </a:lnSpc>
              <a:spcBef>
                <a:spcPts val="400"/>
              </a:spcBef>
              <a:spcAft>
                <a:spcPts val="0"/>
              </a:spcAft>
              <a:buClr>
                <a:schemeClr val="dk1"/>
              </a:buClr>
              <a:buSzPts val="2000"/>
              <a:buFont typeface="Times New Roman"/>
              <a:buNone/>
              <a:defRPr/>
            </a:lvl5pPr>
            <a:lvl6pPr lvl="5" algn="ctr">
              <a:lnSpc>
                <a:spcPct val="100000"/>
              </a:lnSpc>
              <a:spcBef>
                <a:spcPts val="400"/>
              </a:spcBef>
              <a:spcAft>
                <a:spcPts val="0"/>
              </a:spcAft>
              <a:buClr>
                <a:schemeClr val="dk1"/>
              </a:buClr>
              <a:buSzPts val="2000"/>
              <a:buFont typeface="Times New Roman"/>
              <a:buNone/>
              <a:defRPr/>
            </a:lvl6pPr>
            <a:lvl7pPr lvl="6" algn="ctr">
              <a:lnSpc>
                <a:spcPct val="100000"/>
              </a:lnSpc>
              <a:spcBef>
                <a:spcPts val="400"/>
              </a:spcBef>
              <a:spcAft>
                <a:spcPts val="0"/>
              </a:spcAft>
              <a:buClr>
                <a:schemeClr val="dk1"/>
              </a:buClr>
              <a:buSzPts val="2000"/>
              <a:buFont typeface="Times New Roman"/>
              <a:buNone/>
              <a:defRPr/>
            </a:lvl7pPr>
            <a:lvl8pPr lvl="7" algn="ctr">
              <a:lnSpc>
                <a:spcPct val="100000"/>
              </a:lnSpc>
              <a:spcBef>
                <a:spcPts val="400"/>
              </a:spcBef>
              <a:spcAft>
                <a:spcPts val="0"/>
              </a:spcAft>
              <a:buClr>
                <a:schemeClr val="dk1"/>
              </a:buClr>
              <a:buSzPts val="2000"/>
              <a:buFont typeface="Times New Roman"/>
              <a:buNone/>
              <a:defRPr/>
            </a:lvl8pPr>
            <a:lvl9pPr lvl="8" algn="ctr">
              <a:lnSpc>
                <a:spcPct val="100000"/>
              </a:lnSpc>
              <a:spcBef>
                <a:spcPts val="400"/>
              </a:spcBef>
              <a:spcAft>
                <a:spcPts val="0"/>
              </a:spcAft>
              <a:buClr>
                <a:schemeClr val="dk1"/>
              </a:buClr>
              <a:buSzPts val="2000"/>
              <a:buFont typeface="Times New Roman"/>
              <a:buNone/>
              <a:defRPr/>
            </a:lvl9pPr>
          </a:lstStyle>
          <a:p/>
        </p:txBody>
      </p:sp>
      <p:sp>
        <p:nvSpPr>
          <p:cNvPr id="48" name="Google Shape;48;p62"/>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2"/>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_OBJECTS_WITH_TEXT" type="twoTxTwoObj">
  <p:cSld name="TWO_OBJECTS_WITH_TEXT">
    <p:spTree>
      <p:nvGrpSpPr>
        <p:cNvPr id="51" name="Shape 51"/>
        <p:cNvGrpSpPr/>
        <p:nvPr/>
      </p:nvGrpSpPr>
      <p:grpSpPr>
        <a:xfrm>
          <a:off x="0" y="0"/>
          <a:ext cx="0" cy="0"/>
          <a:chOff x="0" y="0"/>
          <a:chExt cx="0" cy="0"/>
        </a:xfrm>
      </p:grpSpPr>
      <p:sp>
        <p:nvSpPr>
          <p:cNvPr id="52" name="Google Shape;52;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3" name="Google Shape;53;p6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Times New Roman"/>
              <a:buNone/>
              <a:defRPr b="1" sz="2400"/>
            </a:lvl1pPr>
            <a:lvl2pPr indent="-228600" lvl="1" marL="914400" algn="l">
              <a:lnSpc>
                <a:spcPct val="100000"/>
              </a:lnSpc>
              <a:spcBef>
                <a:spcPts val="400"/>
              </a:spcBef>
              <a:spcAft>
                <a:spcPts val="0"/>
              </a:spcAft>
              <a:buClr>
                <a:schemeClr val="dk1"/>
              </a:buClr>
              <a:buSzPts val="2000"/>
              <a:buFont typeface="Times New Roman"/>
              <a:buNone/>
              <a:defRPr b="1" sz="2000"/>
            </a:lvl2pPr>
            <a:lvl3pPr indent="-228600" lvl="2" marL="1371600" algn="l">
              <a:lnSpc>
                <a:spcPct val="100000"/>
              </a:lnSpc>
              <a:spcBef>
                <a:spcPts val="360"/>
              </a:spcBef>
              <a:spcAft>
                <a:spcPts val="0"/>
              </a:spcAft>
              <a:buClr>
                <a:schemeClr val="dk1"/>
              </a:buClr>
              <a:buSzPts val="1800"/>
              <a:buFont typeface="Times New Roman"/>
              <a:buNone/>
              <a:defRPr b="1" sz="1800"/>
            </a:lvl3pPr>
            <a:lvl4pPr indent="-228600" lvl="3" marL="1828800" algn="l">
              <a:lnSpc>
                <a:spcPct val="100000"/>
              </a:lnSpc>
              <a:spcBef>
                <a:spcPts val="320"/>
              </a:spcBef>
              <a:spcAft>
                <a:spcPts val="0"/>
              </a:spcAft>
              <a:buClr>
                <a:schemeClr val="dk1"/>
              </a:buClr>
              <a:buSzPts val="1600"/>
              <a:buFont typeface="Times New Roman"/>
              <a:buNone/>
              <a:defRPr b="1" sz="1600"/>
            </a:lvl4pPr>
            <a:lvl5pPr indent="-228600" lvl="4" marL="2286000" algn="l">
              <a:lnSpc>
                <a:spcPct val="100000"/>
              </a:lnSpc>
              <a:spcBef>
                <a:spcPts val="320"/>
              </a:spcBef>
              <a:spcAft>
                <a:spcPts val="0"/>
              </a:spcAft>
              <a:buClr>
                <a:schemeClr val="dk1"/>
              </a:buClr>
              <a:buSzPts val="1600"/>
              <a:buFont typeface="Times New Roman"/>
              <a:buNone/>
              <a:defRPr b="1" sz="1600"/>
            </a:lvl5pPr>
            <a:lvl6pPr indent="-228600" lvl="5" marL="2743200" algn="l">
              <a:lnSpc>
                <a:spcPct val="100000"/>
              </a:lnSpc>
              <a:spcBef>
                <a:spcPts val="320"/>
              </a:spcBef>
              <a:spcAft>
                <a:spcPts val="0"/>
              </a:spcAft>
              <a:buClr>
                <a:schemeClr val="dk1"/>
              </a:buClr>
              <a:buSzPts val="1600"/>
              <a:buFont typeface="Times New Roman"/>
              <a:buNone/>
              <a:defRPr b="1" sz="1600"/>
            </a:lvl6pPr>
            <a:lvl7pPr indent="-228600" lvl="6" marL="3200400" algn="l">
              <a:lnSpc>
                <a:spcPct val="100000"/>
              </a:lnSpc>
              <a:spcBef>
                <a:spcPts val="320"/>
              </a:spcBef>
              <a:spcAft>
                <a:spcPts val="0"/>
              </a:spcAft>
              <a:buClr>
                <a:schemeClr val="dk1"/>
              </a:buClr>
              <a:buSzPts val="1600"/>
              <a:buFont typeface="Times New Roman"/>
              <a:buNone/>
              <a:defRPr b="1" sz="1600"/>
            </a:lvl7pPr>
            <a:lvl8pPr indent="-228600" lvl="7" marL="3657600" algn="l">
              <a:lnSpc>
                <a:spcPct val="100000"/>
              </a:lnSpc>
              <a:spcBef>
                <a:spcPts val="320"/>
              </a:spcBef>
              <a:spcAft>
                <a:spcPts val="0"/>
              </a:spcAft>
              <a:buClr>
                <a:schemeClr val="dk1"/>
              </a:buClr>
              <a:buSzPts val="1600"/>
              <a:buFont typeface="Times New Roman"/>
              <a:buNone/>
              <a:defRPr b="1" sz="1600"/>
            </a:lvl8pPr>
            <a:lvl9pPr indent="-228600" lvl="8" marL="4114800" algn="l">
              <a:lnSpc>
                <a:spcPct val="100000"/>
              </a:lnSpc>
              <a:spcBef>
                <a:spcPts val="320"/>
              </a:spcBef>
              <a:spcAft>
                <a:spcPts val="0"/>
              </a:spcAft>
              <a:buClr>
                <a:schemeClr val="dk1"/>
              </a:buClr>
              <a:buSzPts val="1600"/>
              <a:buFont typeface="Times New Roman"/>
              <a:buNone/>
              <a:defRPr b="1" sz="1600"/>
            </a:lvl9pPr>
          </a:lstStyle>
          <a:p/>
        </p:txBody>
      </p:sp>
      <p:sp>
        <p:nvSpPr>
          <p:cNvPr id="54" name="Google Shape;54;p6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Times New Roman"/>
              <a:buChar char="•"/>
              <a:defRPr sz="2400"/>
            </a:lvl1pPr>
            <a:lvl2pPr indent="-355600" lvl="1" marL="914400" algn="l">
              <a:lnSpc>
                <a:spcPct val="100000"/>
              </a:lnSpc>
              <a:spcBef>
                <a:spcPts val="400"/>
              </a:spcBef>
              <a:spcAft>
                <a:spcPts val="0"/>
              </a:spcAft>
              <a:buClr>
                <a:schemeClr val="dk1"/>
              </a:buClr>
              <a:buSzPts val="2000"/>
              <a:buFont typeface="Times New Roman"/>
              <a:buChar char="–"/>
              <a:defRPr sz="2000"/>
            </a:lvl2pPr>
            <a:lvl3pPr indent="-342900" lvl="2" marL="1371600" algn="l">
              <a:lnSpc>
                <a:spcPct val="100000"/>
              </a:lnSpc>
              <a:spcBef>
                <a:spcPts val="360"/>
              </a:spcBef>
              <a:spcAft>
                <a:spcPts val="0"/>
              </a:spcAft>
              <a:buClr>
                <a:schemeClr val="dk1"/>
              </a:buClr>
              <a:buSzPts val="1800"/>
              <a:buFont typeface="Times New Roman"/>
              <a:buChar char="•"/>
              <a:defRPr sz="1800"/>
            </a:lvl3pPr>
            <a:lvl4pPr indent="-330200" lvl="3" marL="1828800" algn="l">
              <a:lnSpc>
                <a:spcPct val="100000"/>
              </a:lnSpc>
              <a:spcBef>
                <a:spcPts val="320"/>
              </a:spcBef>
              <a:spcAft>
                <a:spcPts val="0"/>
              </a:spcAft>
              <a:buClr>
                <a:schemeClr val="dk1"/>
              </a:buClr>
              <a:buSzPts val="1600"/>
              <a:buFont typeface="Times New Roman"/>
              <a:buChar char="–"/>
              <a:defRPr sz="1600"/>
            </a:lvl4pPr>
            <a:lvl5pPr indent="-330200" lvl="4" marL="2286000" algn="l">
              <a:lnSpc>
                <a:spcPct val="100000"/>
              </a:lnSpc>
              <a:spcBef>
                <a:spcPts val="320"/>
              </a:spcBef>
              <a:spcAft>
                <a:spcPts val="0"/>
              </a:spcAft>
              <a:buClr>
                <a:schemeClr val="dk1"/>
              </a:buClr>
              <a:buSzPts val="1600"/>
              <a:buFont typeface="Times New Roman"/>
              <a:buChar char="»"/>
              <a:defRPr sz="1600"/>
            </a:lvl5pPr>
            <a:lvl6pPr indent="-330200" lvl="5" marL="2743200" algn="l">
              <a:lnSpc>
                <a:spcPct val="100000"/>
              </a:lnSpc>
              <a:spcBef>
                <a:spcPts val="320"/>
              </a:spcBef>
              <a:spcAft>
                <a:spcPts val="0"/>
              </a:spcAft>
              <a:buClr>
                <a:schemeClr val="dk1"/>
              </a:buClr>
              <a:buSzPts val="1600"/>
              <a:buFont typeface="Times New Roman"/>
              <a:buChar char="»"/>
              <a:defRPr sz="1600"/>
            </a:lvl6pPr>
            <a:lvl7pPr indent="-330200" lvl="6" marL="3200400" algn="l">
              <a:lnSpc>
                <a:spcPct val="100000"/>
              </a:lnSpc>
              <a:spcBef>
                <a:spcPts val="320"/>
              </a:spcBef>
              <a:spcAft>
                <a:spcPts val="0"/>
              </a:spcAft>
              <a:buClr>
                <a:schemeClr val="dk1"/>
              </a:buClr>
              <a:buSzPts val="1600"/>
              <a:buFont typeface="Times New Roman"/>
              <a:buChar char="»"/>
              <a:defRPr sz="1600"/>
            </a:lvl7pPr>
            <a:lvl8pPr indent="-330200" lvl="7" marL="3657600" algn="l">
              <a:lnSpc>
                <a:spcPct val="100000"/>
              </a:lnSpc>
              <a:spcBef>
                <a:spcPts val="320"/>
              </a:spcBef>
              <a:spcAft>
                <a:spcPts val="0"/>
              </a:spcAft>
              <a:buClr>
                <a:schemeClr val="dk1"/>
              </a:buClr>
              <a:buSzPts val="1600"/>
              <a:buFont typeface="Times New Roman"/>
              <a:buChar char="»"/>
              <a:defRPr sz="1600"/>
            </a:lvl8pPr>
            <a:lvl9pPr indent="-330200" lvl="8" marL="4114800" algn="l">
              <a:lnSpc>
                <a:spcPct val="100000"/>
              </a:lnSpc>
              <a:spcBef>
                <a:spcPts val="320"/>
              </a:spcBef>
              <a:spcAft>
                <a:spcPts val="0"/>
              </a:spcAft>
              <a:buClr>
                <a:schemeClr val="dk1"/>
              </a:buClr>
              <a:buSzPts val="1600"/>
              <a:buFont typeface="Times New Roman"/>
              <a:buChar char="»"/>
              <a:defRPr sz="1600"/>
            </a:lvl9pPr>
          </a:lstStyle>
          <a:p/>
        </p:txBody>
      </p:sp>
      <p:sp>
        <p:nvSpPr>
          <p:cNvPr id="55" name="Google Shape;55;p6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Times New Roman"/>
              <a:buNone/>
              <a:defRPr b="1" sz="2400"/>
            </a:lvl1pPr>
            <a:lvl2pPr indent="-228600" lvl="1" marL="914400" algn="l">
              <a:lnSpc>
                <a:spcPct val="100000"/>
              </a:lnSpc>
              <a:spcBef>
                <a:spcPts val="400"/>
              </a:spcBef>
              <a:spcAft>
                <a:spcPts val="0"/>
              </a:spcAft>
              <a:buClr>
                <a:schemeClr val="dk1"/>
              </a:buClr>
              <a:buSzPts val="2000"/>
              <a:buFont typeface="Times New Roman"/>
              <a:buNone/>
              <a:defRPr b="1" sz="2000"/>
            </a:lvl2pPr>
            <a:lvl3pPr indent="-228600" lvl="2" marL="1371600" algn="l">
              <a:lnSpc>
                <a:spcPct val="100000"/>
              </a:lnSpc>
              <a:spcBef>
                <a:spcPts val="360"/>
              </a:spcBef>
              <a:spcAft>
                <a:spcPts val="0"/>
              </a:spcAft>
              <a:buClr>
                <a:schemeClr val="dk1"/>
              </a:buClr>
              <a:buSzPts val="1800"/>
              <a:buFont typeface="Times New Roman"/>
              <a:buNone/>
              <a:defRPr b="1" sz="1800"/>
            </a:lvl3pPr>
            <a:lvl4pPr indent="-228600" lvl="3" marL="1828800" algn="l">
              <a:lnSpc>
                <a:spcPct val="100000"/>
              </a:lnSpc>
              <a:spcBef>
                <a:spcPts val="320"/>
              </a:spcBef>
              <a:spcAft>
                <a:spcPts val="0"/>
              </a:spcAft>
              <a:buClr>
                <a:schemeClr val="dk1"/>
              </a:buClr>
              <a:buSzPts val="1600"/>
              <a:buFont typeface="Times New Roman"/>
              <a:buNone/>
              <a:defRPr b="1" sz="1600"/>
            </a:lvl4pPr>
            <a:lvl5pPr indent="-228600" lvl="4" marL="2286000" algn="l">
              <a:lnSpc>
                <a:spcPct val="100000"/>
              </a:lnSpc>
              <a:spcBef>
                <a:spcPts val="320"/>
              </a:spcBef>
              <a:spcAft>
                <a:spcPts val="0"/>
              </a:spcAft>
              <a:buClr>
                <a:schemeClr val="dk1"/>
              </a:buClr>
              <a:buSzPts val="1600"/>
              <a:buFont typeface="Times New Roman"/>
              <a:buNone/>
              <a:defRPr b="1" sz="1600"/>
            </a:lvl5pPr>
            <a:lvl6pPr indent="-228600" lvl="5" marL="2743200" algn="l">
              <a:lnSpc>
                <a:spcPct val="100000"/>
              </a:lnSpc>
              <a:spcBef>
                <a:spcPts val="320"/>
              </a:spcBef>
              <a:spcAft>
                <a:spcPts val="0"/>
              </a:spcAft>
              <a:buClr>
                <a:schemeClr val="dk1"/>
              </a:buClr>
              <a:buSzPts val="1600"/>
              <a:buFont typeface="Times New Roman"/>
              <a:buNone/>
              <a:defRPr b="1" sz="1600"/>
            </a:lvl6pPr>
            <a:lvl7pPr indent="-228600" lvl="6" marL="3200400" algn="l">
              <a:lnSpc>
                <a:spcPct val="100000"/>
              </a:lnSpc>
              <a:spcBef>
                <a:spcPts val="320"/>
              </a:spcBef>
              <a:spcAft>
                <a:spcPts val="0"/>
              </a:spcAft>
              <a:buClr>
                <a:schemeClr val="dk1"/>
              </a:buClr>
              <a:buSzPts val="1600"/>
              <a:buFont typeface="Times New Roman"/>
              <a:buNone/>
              <a:defRPr b="1" sz="1600"/>
            </a:lvl7pPr>
            <a:lvl8pPr indent="-228600" lvl="7" marL="3657600" algn="l">
              <a:lnSpc>
                <a:spcPct val="100000"/>
              </a:lnSpc>
              <a:spcBef>
                <a:spcPts val="320"/>
              </a:spcBef>
              <a:spcAft>
                <a:spcPts val="0"/>
              </a:spcAft>
              <a:buClr>
                <a:schemeClr val="dk1"/>
              </a:buClr>
              <a:buSzPts val="1600"/>
              <a:buFont typeface="Times New Roman"/>
              <a:buNone/>
              <a:defRPr b="1" sz="1600"/>
            </a:lvl8pPr>
            <a:lvl9pPr indent="-228600" lvl="8" marL="4114800" algn="l">
              <a:lnSpc>
                <a:spcPct val="100000"/>
              </a:lnSpc>
              <a:spcBef>
                <a:spcPts val="320"/>
              </a:spcBef>
              <a:spcAft>
                <a:spcPts val="0"/>
              </a:spcAft>
              <a:buClr>
                <a:schemeClr val="dk1"/>
              </a:buClr>
              <a:buSzPts val="1600"/>
              <a:buFont typeface="Times New Roman"/>
              <a:buNone/>
              <a:defRPr b="1" sz="1600"/>
            </a:lvl9pPr>
          </a:lstStyle>
          <a:p/>
        </p:txBody>
      </p:sp>
      <p:sp>
        <p:nvSpPr>
          <p:cNvPr id="56" name="Google Shape;56;p6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Times New Roman"/>
              <a:buChar char="•"/>
              <a:defRPr sz="2400"/>
            </a:lvl1pPr>
            <a:lvl2pPr indent="-355600" lvl="1" marL="914400" algn="l">
              <a:lnSpc>
                <a:spcPct val="100000"/>
              </a:lnSpc>
              <a:spcBef>
                <a:spcPts val="400"/>
              </a:spcBef>
              <a:spcAft>
                <a:spcPts val="0"/>
              </a:spcAft>
              <a:buClr>
                <a:schemeClr val="dk1"/>
              </a:buClr>
              <a:buSzPts val="2000"/>
              <a:buFont typeface="Times New Roman"/>
              <a:buChar char="–"/>
              <a:defRPr sz="2000"/>
            </a:lvl2pPr>
            <a:lvl3pPr indent="-342900" lvl="2" marL="1371600" algn="l">
              <a:lnSpc>
                <a:spcPct val="100000"/>
              </a:lnSpc>
              <a:spcBef>
                <a:spcPts val="360"/>
              </a:spcBef>
              <a:spcAft>
                <a:spcPts val="0"/>
              </a:spcAft>
              <a:buClr>
                <a:schemeClr val="dk1"/>
              </a:buClr>
              <a:buSzPts val="1800"/>
              <a:buFont typeface="Times New Roman"/>
              <a:buChar char="•"/>
              <a:defRPr sz="1800"/>
            </a:lvl3pPr>
            <a:lvl4pPr indent="-330200" lvl="3" marL="1828800" algn="l">
              <a:lnSpc>
                <a:spcPct val="100000"/>
              </a:lnSpc>
              <a:spcBef>
                <a:spcPts val="320"/>
              </a:spcBef>
              <a:spcAft>
                <a:spcPts val="0"/>
              </a:spcAft>
              <a:buClr>
                <a:schemeClr val="dk1"/>
              </a:buClr>
              <a:buSzPts val="1600"/>
              <a:buFont typeface="Times New Roman"/>
              <a:buChar char="–"/>
              <a:defRPr sz="1600"/>
            </a:lvl4pPr>
            <a:lvl5pPr indent="-330200" lvl="4" marL="2286000" algn="l">
              <a:lnSpc>
                <a:spcPct val="100000"/>
              </a:lnSpc>
              <a:spcBef>
                <a:spcPts val="320"/>
              </a:spcBef>
              <a:spcAft>
                <a:spcPts val="0"/>
              </a:spcAft>
              <a:buClr>
                <a:schemeClr val="dk1"/>
              </a:buClr>
              <a:buSzPts val="1600"/>
              <a:buFont typeface="Times New Roman"/>
              <a:buChar char="»"/>
              <a:defRPr sz="1600"/>
            </a:lvl5pPr>
            <a:lvl6pPr indent="-330200" lvl="5" marL="2743200" algn="l">
              <a:lnSpc>
                <a:spcPct val="100000"/>
              </a:lnSpc>
              <a:spcBef>
                <a:spcPts val="320"/>
              </a:spcBef>
              <a:spcAft>
                <a:spcPts val="0"/>
              </a:spcAft>
              <a:buClr>
                <a:schemeClr val="dk1"/>
              </a:buClr>
              <a:buSzPts val="1600"/>
              <a:buFont typeface="Times New Roman"/>
              <a:buChar char="»"/>
              <a:defRPr sz="1600"/>
            </a:lvl6pPr>
            <a:lvl7pPr indent="-330200" lvl="6" marL="3200400" algn="l">
              <a:lnSpc>
                <a:spcPct val="100000"/>
              </a:lnSpc>
              <a:spcBef>
                <a:spcPts val="320"/>
              </a:spcBef>
              <a:spcAft>
                <a:spcPts val="0"/>
              </a:spcAft>
              <a:buClr>
                <a:schemeClr val="dk1"/>
              </a:buClr>
              <a:buSzPts val="1600"/>
              <a:buFont typeface="Times New Roman"/>
              <a:buChar char="»"/>
              <a:defRPr sz="1600"/>
            </a:lvl7pPr>
            <a:lvl8pPr indent="-330200" lvl="7" marL="3657600" algn="l">
              <a:lnSpc>
                <a:spcPct val="100000"/>
              </a:lnSpc>
              <a:spcBef>
                <a:spcPts val="320"/>
              </a:spcBef>
              <a:spcAft>
                <a:spcPts val="0"/>
              </a:spcAft>
              <a:buClr>
                <a:schemeClr val="dk1"/>
              </a:buClr>
              <a:buSzPts val="1600"/>
              <a:buFont typeface="Times New Roman"/>
              <a:buChar char="»"/>
              <a:defRPr sz="1600"/>
            </a:lvl8pPr>
            <a:lvl9pPr indent="-330200" lvl="8" marL="4114800" algn="l">
              <a:lnSpc>
                <a:spcPct val="100000"/>
              </a:lnSpc>
              <a:spcBef>
                <a:spcPts val="320"/>
              </a:spcBef>
              <a:spcAft>
                <a:spcPts val="0"/>
              </a:spcAft>
              <a:buClr>
                <a:schemeClr val="dk1"/>
              </a:buClr>
              <a:buSzPts val="1600"/>
              <a:buFont typeface="Times New Roman"/>
              <a:buChar char="»"/>
              <a:defRPr sz="1600"/>
            </a:lvl9pPr>
          </a:lstStyle>
          <a:p/>
        </p:txBody>
      </p:sp>
      <p:sp>
        <p:nvSpPr>
          <p:cNvPr id="57" name="Google Shape;57;p63"/>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63"/>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63"/>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0" name="Shape 60"/>
        <p:cNvGrpSpPr/>
        <p:nvPr/>
      </p:nvGrpSpPr>
      <p:grpSpPr>
        <a:xfrm>
          <a:off x="0" y="0"/>
          <a:ext cx="0" cy="0"/>
          <a:chOff x="0" y="0"/>
          <a:chExt cx="0" cy="0"/>
        </a:xfrm>
      </p:grpSpPr>
      <p:sp>
        <p:nvSpPr>
          <p:cNvPr id="61" name="Google Shape;61;p64"/>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2" name="Google Shape;62;p64"/>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4"/>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4"/>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_WITH_CAPTION_TEXT" type="objTx">
  <p:cSld name="OBJECT_WITH_CAPTION_TEXT">
    <p:spTree>
      <p:nvGrpSpPr>
        <p:cNvPr id="65" name="Shape 65"/>
        <p:cNvGrpSpPr/>
        <p:nvPr/>
      </p:nvGrpSpPr>
      <p:grpSpPr>
        <a:xfrm>
          <a:off x="0" y="0"/>
          <a:ext cx="0" cy="0"/>
          <a:chOff x="0" y="0"/>
          <a:chExt cx="0" cy="0"/>
        </a:xfrm>
      </p:grpSpPr>
      <p:sp>
        <p:nvSpPr>
          <p:cNvPr id="66" name="Google Shape;66;p6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7" name="Google Shape;67;p6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Font typeface="Times New Roman"/>
              <a:buChar char="•"/>
              <a:defRPr sz="3200"/>
            </a:lvl1pPr>
            <a:lvl2pPr indent="-406400" lvl="1" marL="914400" algn="l">
              <a:lnSpc>
                <a:spcPct val="100000"/>
              </a:lnSpc>
              <a:spcBef>
                <a:spcPts val="560"/>
              </a:spcBef>
              <a:spcAft>
                <a:spcPts val="0"/>
              </a:spcAft>
              <a:buClr>
                <a:schemeClr val="dk1"/>
              </a:buClr>
              <a:buSzPts val="2800"/>
              <a:buFont typeface="Times New Roman"/>
              <a:buChar char="–"/>
              <a:defRPr sz="2800"/>
            </a:lvl2pPr>
            <a:lvl3pPr indent="-381000" lvl="2" marL="1371600" algn="l">
              <a:lnSpc>
                <a:spcPct val="100000"/>
              </a:lnSpc>
              <a:spcBef>
                <a:spcPts val="480"/>
              </a:spcBef>
              <a:spcAft>
                <a:spcPts val="0"/>
              </a:spcAft>
              <a:buClr>
                <a:schemeClr val="dk1"/>
              </a:buClr>
              <a:buSzPts val="2400"/>
              <a:buFont typeface="Times New Roman"/>
              <a:buChar char="•"/>
              <a:defRPr sz="2400"/>
            </a:lvl3pPr>
            <a:lvl4pPr indent="-355600" lvl="3" marL="1828800" algn="l">
              <a:lnSpc>
                <a:spcPct val="100000"/>
              </a:lnSpc>
              <a:spcBef>
                <a:spcPts val="400"/>
              </a:spcBef>
              <a:spcAft>
                <a:spcPts val="0"/>
              </a:spcAft>
              <a:buClr>
                <a:schemeClr val="dk1"/>
              </a:buClr>
              <a:buSzPts val="2000"/>
              <a:buFont typeface="Times New Roman"/>
              <a:buChar char="–"/>
              <a:defRPr sz="2000"/>
            </a:lvl4pPr>
            <a:lvl5pPr indent="-355600" lvl="4" marL="2286000" algn="l">
              <a:lnSpc>
                <a:spcPct val="100000"/>
              </a:lnSpc>
              <a:spcBef>
                <a:spcPts val="400"/>
              </a:spcBef>
              <a:spcAft>
                <a:spcPts val="0"/>
              </a:spcAft>
              <a:buClr>
                <a:schemeClr val="dk1"/>
              </a:buClr>
              <a:buSzPts val="2000"/>
              <a:buFont typeface="Times New Roman"/>
              <a:buChar char="»"/>
              <a:defRPr sz="2000"/>
            </a:lvl5pPr>
            <a:lvl6pPr indent="-355600" lvl="5" marL="2743200" algn="l">
              <a:lnSpc>
                <a:spcPct val="100000"/>
              </a:lnSpc>
              <a:spcBef>
                <a:spcPts val="400"/>
              </a:spcBef>
              <a:spcAft>
                <a:spcPts val="0"/>
              </a:spcAft>
              <a:buClr>
                <a:schemeClr val="dk1"/>
              </a:buClr>
              <a:buSzPts val="2000"/>
              <a:buFont typeface="Times New Roman"/>
              <a:buChar char="»"/>
              <a:defRPr sz="2000"/>
            </a:lvl6pPr>
            <a:lvl7pPr indent="-355600" lvl="6" marL="3200400" algn="l">
              <a:lnSpc>
                <a:spcPct val="100000"/>
              </a:lnSpc>
              <a:spcBef>
                <a:spcPts val="400"/>
              </a:spcBef>
              <a:spcAft>
                <a:spcPts val="0"/>
              </a:spcAft>
              <a:buClr>
                <a:schemeClr val="dk1"/>
              </a:buClr>
              <a:buSzPts val="2000"/>
              <a:buFont typeface="Times New Roman"/>
              <a:buChar char="»"/>
              <a:defRPr sz="2000"/>
            </a:lvl7pPr>
            <a:lvl8pPr indent="-355600" lvl="7" marL="3657600" algn="l">
              <a:lnSpc>
                <a:spcPct val="100000"/>
              </a:lnSpc>
              <a:spcBef>
                <a:spcPts val="400"/>
              </a:spcBef>
              <a:spcAft>
                <a:spcPts val="0"/>
              </a:spcAft>
              <a:buClr>
                <a:schemeClr val="dk1"/>
              </a:buClr>
              <a:buSzPts val="2000"/>
              <a:buFont typeface="Times New Roman"/>
              <a:buChar char="»"/>
              <a:defRPr sz="2000"/>
            </a:lvl8pPr>
            <a:lvl9pPr indent="-355600" lvl="8" marL="4114800" algn="l">
              <a:lnSpc>
                <a:spcPct val="100000"/>
              </a:lnSpc>
              <a:spcBef>
                <a:spcPts val="400"/>
              </a:spcBef>
              <a:spcAft>
                <a:spcPts val="0"/>
              </a:spcAft>
              <a:buClr>
                <a:schemeClr val="dk1"/>
              </a:buClr>
              <a:buSzPts val="2000"/>
              <a:buFont typeface="Times New Roman"/>
              <a:buChar char="»"/>
              <a:defRPr sz="2000"/>
            </a:lvl9pPr>
          </a:lstStyle>
          <a:p/>
        </p:txBody>
      </p:sp>
      <p:sp>
        <p:nvSpPr>
          <p:cNvPr id="68" name="Google Shape;68;p6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Times New Roman"/>
              <a:buNone/>
              <a:defRPr sz="1400"/>
            </a:lvl1pPr>
            <a:lvl2pPr indent="-228600" lvl="1" marL="914400" algn="l">
              <a:lnSpc>
                <a:spcPct val="100000"/>
              </a:lnSpc>
              <a:spcBef>
                <a:spcPts val="240"/>
              </a:spcBef>
              <a:spcAft>
                <a:spcPts val="0"/>
              </a:spcAft>
              <a:buClr>
                <a:schemeClr val="dk1"/>
              </a:buClr>
              <a:buSzPts val="1200"/>
              <a:buFont typeface="Times New Roman"/>
              <a:buNone/>
              <a:defRPr sz="1200"/>
            </a:lvl2pPr>
            <a:lvl3pPr indent="-228600" lvl="2" marL="1371600" algn="l">
              <a:lnSpc>
                <a:spcPct val="100000"/>
              </a:lnSpc>
              <a:spcBef>
                <a:spcPts val="200"/>
              </a:spcBef>
              <a:spcAft>
                <a:spcPts val="0"/>
              </a:spcAft>
              <a:buClr>
                <a:schemeClr val="dk1"/>
              </a:buClr>
              <a:buSzPts val="1000"/>
              <a:buFont typeface="Times New Roman"/>
              <a:buNone/>
              <a:defRPr sz="1000"/>
            </a:lvl3pPr>
            <a:lvl4pPr indent="-228600" lvl="3" marL="1828800" algn="l">
              <a:lnSpc>
                <a:spcPct val="100000"/>
              </a:lnSpc>
              <a:spcBef>
                <a:spcPts val="180"/>
              </a:spcBef>
              <a:spcAft>
                <a:spcPts val="0"/>
              </a:spcAft>
              <a:buClr>
                <a:schemeClr val="dk1"/>
              </a:buClr>
              <a:buSzPts val="900"/>
              <a:buFont typeface="Times New Roman"/>
              <a:buNone/>
              <a:defRPr sz="900"/>
            </a:lvl4pPr>
            <a:lvl5pPr indent="-228600" lvl="4" marL="2286000" algn="l">
              <a:lnSpc>
                <a:spcPct val="100000"/>
              </a:lnSpc>
              <a:spcBef>
                <a:spcPts val="180"/>
              </a:spcBef>
              <a:spcAft>
                <a:spcPts val="0"/>
              </a:spcAft>
              <a:buClr>
                <a:schemeClr val="dk1"/>
              </a:buClr>
              <a:buSzPts val="900"/>
              <a:buFont typeface="Times New Roman"/>
              <a:buNone/>
              <a:defRPr sz="900"/>
            </a:lvl5pPr>
            <a:lvl6pPr indent="-228600" lvl="5" marL="2743200" algn="l">
              <a:lnSpc>
                <a:spcPct val="100000"/>
              </a:lnSpc>
              <a:spcBef>
                <a:spcPts val="180"/>
              </a:spcBef>
              <a:spcAft>
                <a:spcPts val="0"/>
              </a:spcAft>
              <a:buClr>
                <a:schemeClr val="dk1"/>
              </a:buClr>
              <a:buSzPts val="900"/>
              <a:buFont typeface="Times New Roman"/>
              <a:buNone/>
              <a:defRPr sz="900"/>
            </a:lvl6pPr>
            <a:lvl7pPr indent="-228600" lvl="6" marL="3200400" algn="l">
              <a:lnSpc>
                <a:spcPct val="100000"/>
              </a:lnSpc>
              <a:spcBef>
                <a:spcPts val="180"/>
              </a:spcBef>
              <a:spcAft>
                <a:spcPts val="0"/>
              </a:spcAft>
              <a:buClr>
                <a:schemeClr val="dk1"/>
              </a:buClr>
              <a:buSzPts val="900"/>
              <a:buFont typeface="Times New Roman"/>
              <a:buNone/>
              <a:defRPr sz="900"/>
            </a:lvl7pPr>
            <a:lvl8pPr indent="-228600" lvl="7" marL="3657600" algn="l">
              <a:lnSpc>
                <a:spcPct val="100000"/>
              </a:lnSpc>
              <a:spcBef>
                <a:spcPts val="180"/>
              </a:spcBef>
              <a:spcAft>
                <a:spcPts val="0"/>
              </a:spcAft>
              <a:buClr>
                <a:schemeClr val="dk1"/>
              </a:buClr>
              <a:buSzPts val="900"/>
              <a:buFont typeface="Times New Roman"/>
              <a:buNone/>
              <a:defRPr sz="900"/>
            </a:lvl8pPr>
            <a:lvl9pPr indent="-228600" lvl="8" marL="4114800" algn="l">
              <a:lnSpc>
                <a:spcPct val="100000"/>
              </a:lnSpc>
              <a:spcBef>
                <a:spcPts val="180"/>
              </a:spcBef>
              <a:spcAft>
                <a:spcPts val="0"/>
              </a:spcAft>
              <a:buClr>
                <a:schemeClr val="dk1"/>
              </a:buClr>
              <a:buSzPts val="900"/>
              <a:buFont typeface="Times New Roman"/>
              <a:buNone/>
              <a:defRPr sz="900"/>
            </a:lvl9pPr>
          </a:lstStyle>
          <a:p/>
        </p:txBody>
      </p:sp>
      <p:sp>
        <p:nvSpPr>
          <p:cNvPr id="69" name="Google Shape;69;p65"/>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5"/>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5"/>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6"/>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9pPr>
          </a:lstStyle>
          <a:p/>
        </p:txBody>
      </p:sp>
      <p:sp>
        <p:nvSpPr>
          <p:cNvPr id="11" name="Google Shape;11;p56"/>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12" name="Google Shape;12;p56"/>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13" name="Google Shape;13;p56"/>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14" name="Google Shape;14;p5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pic>
        <p:nvPicPr>
          <p:cNvPr descr="RU_units-banner_red2" id="15" name="Google Shape;15;p56"/>
          <p:cNvPicPr preferRelativeResize="0"/>
          <p:nvPr/>
        </p:nvPicPr>
        <p:blipFill rotWithShape="1">
          <a:blip r:embed="rId1">
            <a:alphaModFix/>
          </a:blip>
          <a:srcRect b="0" l="0" r="0" t="0"/>
          <a:stretch/>
        </p:blipFill>
        <p:spPr>
          <a:xfrm>
            <a:off x="0" y="0"/>
            <a:ext cx="9172575" cy="6191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bakacs@njaes.rutgers.edu" TargetMode="External"/><Relationship Id="rId4" Type="http://schemas.openxmlformats.org/officeDocument/2006/relationships/hyperlink" Target="http://www.arlingtonva.us/Default.aspx" TargetMode="External"/><Relationship Id="rId9" Type="http://schemas.openxmlformats.org/officeDocument/2006/relationships/image" Target="../media/image17.png"/><Relationship Id="rId5" Type="http://schemas.openxmlformats.org/officeDocument/2006/relationships/image" Target="../media/image5.png"/><Relationship Id="rId6" Type="http://schemas.openxmlformats.org/officeDocument/2006/relationships/image" Target="../media/image22.jpg"/><Relationship Id="rId7" Type="http://schemas.openxmlformats.org/officeDocument/2006/relationships/image" Target="../media/image4.jp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2.jpg"/><Relationship Id="rId4" Type="http://schemas.openxmlformats.org/officeDocument/2006/relationships/image" Target="../media/image24.jpg"/><Relationship Id="rId5" Type="http://schemas.openxmlformats.org/officeDocument/2006/relationships/image" Target="../media/image44.jpg"/><Relationship Id="rId6"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6.jpg"/><Relationship Id="rId4" Type="http://schemas.openxmlformats.org/officeDocument/2006/relationships/image" Target="../media/image40.jpg"/><Relationship Id="rId5" Type="http://schemas.openxmlformats.org/officeDocument/2006/relationships/image" Target="../media/image29.jpg"/><Relationship Id="rId6"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1.png"/><Relationship Id="rId4" Type="http://schemas.openxmlformats.org/officeDocument/2006/relationships/image" Target="../media/image34.png"/><Relationship Id="rId5"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5.jpg"/><Relationship Id="rId4" Type="http://schemas.openxmlformats.org/officeDocument/2006/relationships/image" Target="../media/image35.jpg"/><Relationship Id="rId5" Type="http://schemas.openxmlformats.org/officeDocument/2006/relationships/image" Target="../media/image42.jpg"/><Relationship Id="rId6" Type="http://schemas.openxmlformats.org/officeDocument/2006/relationships/image" Target="../media/image43.jpg"/><Relationship Id="rId7" Type="http://schemas.openxmlformats.org/officeDocument/2006/relationships/image" Target="../media/image4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8.jpg"/><Relationship Id="rId4" Type="http://schemas.openxmlformats.org/officeDocument/2006/relationships/image" Target="../media/image51.jpg"/><Relationship Id="rId5" Type="http://schemas.openxmlformats.org/officeDocument/2006/relationships/image" Target="../media/image4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4.jpg"/><Relationship Id="rId4" Type="http://schemas.openxmlformats.org/officeDocument/2006/relationships/image" Target="../media/image68.jpg"/><Relationship Id="rId5" Type="http://schemas.openxmlformats.org/officeDocument/2006/relationships/image" Target="../media/image4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6.jpg"/><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4.jpg"/><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7.jpg"/><Relationship Id="rId4" Type="http://schemas.openxmlformats.org/officeDocument/2006/relationships/image" Target="../media/image8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7.jpg"/><Relationship Id="rId4" Type="http://schemas.openxmlformats.org/officeDocument/2006/relationships/image" Target="../media/image60.jpg"/><Relationship Id="rId5" Type="http://schemas.openxmlformats.org/officeDocument/2006/relationships/image" Target="../media/image5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5.jpg"/></Relationships>
</file>

<file path=ppt/slides/_rels/slide28.xml.rels><?xml version="1.0" encoding="UTF-8" standalone="yes"?><Relationships xmlns="http://schemas.openxmlformats.org/package/2006/relationships"><Relationship Id="rId11" Type="http://schemas.openxmlformats.org/officeDocument/2006/relationships/image" Target="../media/image73.jpg"/><Relationship Id="rId10" Type="http://schemas.openxmlformats.org/officeDocument/2006/relationships/image" Target="../media/image62.png"/><Relationship Id="rId13" Type="http://schemas.openxmlformats.org/officeDocument/2006/relationships/image" Target="../media/image72.jpg"/><Relationship Id="rId12" Type="http://schemas.openxmlformats.org/officeDocument/2006/relationships/image" Target="../media/image69.jpg"/><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8.jpg"/><Relationship Id="rId4" Type="http://schemas.openxmlformats.org/officeDocument/2006/relationships/image" Target="../media/image61.jpg"/><Relationship Id="rId9" Type="http://schemas.openxmlformats.org/officeDocument/2006/relationships/image" Target="../media/image78.jpg"/><Relationship Id="rId14" Type="http://schemas.openxmlformats.org/officeDocument/2006/relationships/image" Target="../media/image66.jpg"/><Relationship Id="rId5" Type="http://schemas.openxmlformats.org/officeDocument/2006/relationships/image" Target="../media/image54.jpg"/><Relationship Id="rId6" Type="http://schemas.openxmlformats.org/officeDocument/2006/relationships/image" Target="../media/image58.png"/><Relationship Id="rId7" Type="http://schemas.openxmlformats.org/officeDocument/2006/relationships/image" Target="../media/image52.jpg"/><Relationship Id="rId8" Type="http://schemas.openxmlformats.org/officeDocument/2006/relationships/image" Target="../media/image6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5.png"/><Relationship Id="rId4" Type="http://schemas.openxmlformats.org/officeDocument/2006/relationships/image" Target="../media/image67.png"/><Relationship Id="rId5" Type="http://schemas.openxmlformats.org/officeDocument/2006/relationships/image" Target="../media/image85.png"/><Relationship Id="rId6" Type="http://schemas.openxmlformats.org/officeDocument/2006/relationships/image" Target="../media/image76.png"/><Relationship Id="rId7" Type="http://schemas.openxmlformats.org/officeDocument/2006/relationships/image" Target="../media/image7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0.png"/><Relationship Id="rId4" Type="http://schemas.openxmlformats.org/officeDocument/2006/relationships/image" Target="../media/image78.jpg"/><Relationship Id="rId5" Type="http://schemas.openxmlformats.org/officeDocument/2006/relationships/image" Target="../media/image7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0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80.jpg"/><Relationship Id="rId4" Type="http://schemas.openxmlformats.org/officeDocument/2006/relationships/image" Target="../media/image79.png"/><Relationship Id="rId5" Type="http://schemas.openxmlformats.org/officeDocument/2006/relationships/image" Target="../media/image8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3.jpg"/><Relationship Id="rId4" Type="http://schemas.openxmlformats.org/officeDocument/2006/relationships/image" Target="../media/image86.jpg"/><Relationship Id="rId5" Type="http://schemas.openxmlformats.org/officeDocument/2006/relationships/image" Target="../media/image11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4.jp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96.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5.jpg"/><Relationship Id="rId4" Type="http://schemas.openxmlformats.org/officeDocument/2006/relationships/image" Target="../media/image9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91.jp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94.jpg"/><Relationship Id="rId4" Type="http://schemas.openxmlformats.org/officeDocument/2006/relationships/image" Target="../media/image69.jpg"/><Relationship Id="rId5" Type="http://schemas.openxmlformats.org/officeDocument/2006/relationships/image" Target="../media/image61.jpg"/><Relationship Id="rId6" Type="http://schemas.openxmlformats.org/officeDocument/2006/relationships/image" Target="../media/image9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0.jpg"/><Relationship Id="rId4" Type="http://schemas.openxmlformats.org/officeDocument/2006/relationships/image" Target="../media/image9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02.jpg"/><Relationship Id="rId4" Type="http://schemas.openxmlformats.org/officeDocument/2006/relationships/image" Target="../media/image9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00.png"/><Relationship Id="rId4" Type="http://schemas.openxmlformats.org/officeDocument/2006/relationships/image" Target="../media/image105.png"/><Relationship Id="rId5" Type="http://schemas.openxmlformats.org/officeDocument/2006/relationships/image" Target="../media/image101.jpg"/><Relationship Id="rId6" Type="http://schemas.openxmlformats.org/officeDocument/2006/relationships/image" Target="../media/image10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0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0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03.jpg"/><Relationship Id="rId4" Type="http://schemas.openxmlformats.org/officeDocument/2006/relationships/image" Target="../media/image116.jpg"/><Relationship Id="rId5" Type="http://schemas.openxmlformats.org/officeDocument/2006/relationships/image" Target="../media/image10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03.jpg"/><Relationship Id="rId4" Type="http://schemas.openxmlformats.org/officeDocument/2006/relationships/image" Target="../media/image109.jpg"/><Relationship Id="rId5" Type="http://schemas.openxmlformats.org/officeDocument/2006/relationships/image" Target="../media/image10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25.jpg"/><Relationship Id="rId4" Type="http://schemas.openxmlformats.org/officeDocument/2006/relationships/image" Target="../media/image120.jpg"/><Relationship Id="rId5" Type="http://schemas.openxmlformats.org/officeDocument/2006/relationships/image" Target="../media/image114.jpg"/><Relationship Id="rId6" Type="http://schemas.openxmlformats.org/officeDocument/2006/relationships/image" Target="../media/image12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11.jpg"/><Relationship Id="rId4" Type="http://schemas.openxmlformats.org/officeDocument/2006/relationships/image" Target="../media/image124.jpg"/><Relationship Id="rId5" Type="http://schemas.openxmlformats.org/officeDocument/2006/relationships/image" Target="../media/image11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13.jpg"/><Relationship Id="rId4" Type="http://schemas.openxmlformats.org/officeDocument/2006/relationships/image" Target="../media/image110.jpg"/><Relationship Id="rId5" Type="http://schemas.openxmlformats.org/officeDocument/2006/relationships/image" Target="../media/image11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2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hyperlink" Target="http://www.arlingtonva.us/Default.aspx" TargetMode="External"/><Relationship Id="rId4" Type="http://schemas.openxmlformats.org/officeDocument/2006/relationships/image" Target="../media/image5.png"/><Relationship Id="rId5" Type="http://schemas.openxmlformats.org/officeDocument/2006/relationships/image" Target="../media/image22.jpg"/><Relationship Id="rId6" Type="http://schemas.openxmlformats.org/officeDocument/2006/relationships/image" Target="../media/image119.jpg"/><Relationship Id="rId7" Type="http://schemas.openxmlformats.org/officeDocument/2006/relationships/image" Target="../media/image122.jpg"/><Relationship Id="rId8" Type="http://schemas.openxmlformats.org/officeDocument/2006/relationships/image" Target="../media/image1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36.jpg"/><Relationship Id="rId5"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15.png"/><Relationship Id="rId5" Type="http://schemas.openxmlformats.org/officeDocument/2006/relationships/image" Target="../media/image13.jpg"/><Relationship Id="rId6" Type="http://schemas.openxmlformats.org/officeDocument/2006/relationships/image" Target="../media/image18.png"/><Relationship Id="rId7"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hyperlink" Target="http://www.epa.gov/WaterSens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
          <p:cNvSpPr txBox="1"/>
          <p:nvPr/>
        </p:nvSpPr>
        <p:spPr>
          <a:xfrm>
            <a:off x="0" y="685800"/>
            <a:ext cx="91440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Times New Roman"/>
                <a:ea typeface="Times New Roman"/>
                <a:cs typeface="Times New Roman"/>
                <a:sym typeface="Times New Roman"/>
              </a:rPr>
              <a:t>Environmental Benefits </a:t>
            </a:r>
            <a:br>
              <a:rPr b="0" i="0" lang="en-US" sz="4400" u="none" cap="none" strike="noStrike">
                <a:solidFill>
                  <a:schemeClr val="dk1"/>
                </a:solidFill>
                <a:latin typeface="Times New Roman"/>
                <a:ea typeface="Times New Roman"/>
                <a:cs typeface="Times New Roman"/>
                <a:sym typeface="Times New Roman"/>
              </a:rPr>
            </a:br>
            <a:r>
              <a:rPr b="0" i="0" lang="en-US" sz="4400" u="none" cap="none" strike="noStrike">
                <a:solidFill>
                  <a:schemeClr val="dk1"/>
                </a:solidFill>
                <a:latin typeface="Times New Roman"/>
                <a:ea typeface="Times New Roman"/>
                <a:cs typeface="Times New Roman"/>
                <a:sym typeface="Times New Roman"/>
              </a:rPr>
              <a:t>of Rain Barrels</a:t>
            </a:r>
            <a:endParaRPr b="0" i="0" sz="1400" u="none" cap="none" strike="noStrike">
              <a:solidFill>
                <a:srgbClr val="000000"/>
              </a:solidFill>
              <a:latin typeface="Arial"/>
              <a:ea typeface="Arial"/>
              <a:cs typeface="Arial"/>
              <a:sym typeface="Arial"/>
            </a:endParaRPr>
          </a:p>
        </p:txBody>
      </p:sp>
      <p:sp>
        <p:nvSpPr>
          <p:cNvPr id="127" name="Google Shape;127;p1"/>
          <p:cNvSpPr txBox="1"/>
          <p:nvPr/>
        </p:nvSpPr>
        <p:spPr>
          <a:xfrm>
            <a:off x="0" y="4648200"/>
            <a:ext cx="91440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Presentation made available by Michele Bakacs, Rutgers Cooperative Extension,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Environmental and Resource Management Agent, Middlesex and Union County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Times New Roman"/>
                <a:ea typeface="Times New Roman"/>
                <a:cs typeface="Times New Roman"/>
                <a:sym typeface="Times New Roman"/>
                <a:hlinkClick r:id="rId3">
                  <a:extLst>
                    <a:ext uri="{A12FA001-AC4F-418D-AE19-62706E023703}">
                      <ahyp:hlinkClr val="tx"/>
                    </a:ext>
                  </a:extLst>
                </a:hlinkClick>
              </a:rPr>
              <a:t>bakacs@njaes.rutgers.edu</a:t>
            </a:r>
            <a:r>
              <a:rPr b="0" i="0" lang="en-US" sz="1800" u="none" cap="none" strike="noStrike">
                <a:solidFill>
                  <a:schemeClr val="dk1"/>
                </a:solidFill>
                <a:latin typeface="Times New Roman"/>
                <a:ea typeface="Times New Roman"/>
                <a:cs typeface="Times New Roman"/>
                <a:sym typeface="Times New Roman"/>
              </a:rPr>
              <a:t>, (732)398-5274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pic>
        <p:nvPicPr>
          <p:cNvPr descr="Arlington County, Virginia" id="128" name="Google Shape;128;p1">
            <a:hlinkClick r:id="rId4"/>
          </p:cNvPr>
          <p:cNvPicPr preferRelativeResize="0"/>
          <p:nvPr/>
        </p:nvPicPr>
        <p:blipFill rotWithShape="1">
          <a:blip r:embed="rId5">
            <a:alphaModFix/>
          </a:blip>
          <a:srcRect b="0" l="0" r="0" t="0"/>
          <a:stretch/>
        </p:blipFill>
        <p:spPr>
          <a:xfrm>
            <a:off x="3200400" y="5638800"/>
            <a:ext cx="1657350" cy="904875"/>
          </a:xfrm>
          <a:prstGeom prst="rect">
            <a:avLst/>
          </a:prstGeom>
          <a:noFill/>
          <a:ln>
            <a:noFill/>
          </a:ln>
          <a:effectLst>
            <a:outerShdw blurRad="292100" rotWithShape="0" algn="tl" dir="2700000" dist="139700">
              <a:srgbClr val="333333">
                <a:alpha val="63921"/>
              </a:srgbClr>
            </a:outerShdw>
          </a:effectLst>
        </p:spPr>
      </p:pic>
      <p:pic>
        <p:nvPicPr>
          <p:cNvPr descr="http://www.longwood.edu/CLEANVA/images/logo.jpg" id="129" name="Google Shape;129;p1"/>
          <p:cNvPicPr preferRelativeResize="0"/>
          <p:nvPr/>
        </p:nvPicPr>
        <p:blipFill rotWithShape="1">
          <a:blip r:embed="rId6">
            <a:alphaModFix/>
          </a:blip>
          <a:srcRect b="0" l="0" r="0" t="0"/>
          <a:stretch/>
        </p:blipFill>
        <p:spPr>
          <a:xfrm>
            <a:off x="5027608" y="5634030"/>
            <a:ext cx="3343275" cy="914400"/>
          </a:xfrm>
          <a:prstGeom prst="rect">
            <a:avLst/>
          </a:prstGeom>
          <a:noFill/>
          <a:ln>
            <a:noFill/>
          </a:ln>
          <a:effectLst>
            <a:outerShdw blurRad="292100" rotWithShape="0" algn="tl" dir="2700000" dist="139700">
              <a:srgbClr val="333333">
                <a:alpha val="63921"/>
              </a:srgbClr>
            </a:outerShdw>
          </a:effectLst>
        </p:spPr>
      </p:pic>
      <p:pic>
        <p:nvPicPr>
          <p:cNvPr descr="NJAES logo.jpg" id="130" name="Google Shape;130;p1"/>
          <p:cNvPicPr preferRelativeResize="0"/>
          <p:nvPr/>
        </p:nvPicPr>
        <p:blipFill rotWithShape="1">
          <a:blip r:embed="rId7">
            <a:alphaModFix/>
          </a:blip>
          <a:srcRect b="0" l="0" r="0" t="0"/>
          <a:stretch/>
        </p:blipFill>
        <p:spPr>
          <a:xfrm>
            <a:off x="914400" y="5638800"/>
            <a:ext cx="2116138" cy="919163"/>
          </a:xfrm>
          <a:prstGeom prst="rect">
            <a:avLst/>
          </a:prstGeom>
          <a:noFill/>
          <a:ln>
            <a:noFill/>
          </a:ln>
          <a:effectLst>
            <a:outerShdw blurRad="292100" rotWithShape="0" algn="tl" dir="2700000" dist="139700">
              <a:srgbClr val="333333">
                <a:alpha val="63921"/>
              </a:srgbClr>
            </a:outerShdw>
          </a:effectLst>
        </p:spPr>
      </p:pic>
      <p:pic>
        <p:nvPicPr>
          <p:cNvPr descr="A close up of a logo  Description generated with very high confidence" id="131" name="Google Shape;131;p1"/>
          <p:cNvPicPr preferRelativeResize="0"/>
          <p:nvPr/>
        </p:nvPicPr>
        <p:blipFill rotWithShape="1">
          <a:blip r:embed="rId8">
            <a:alphaModFix/>
          </a:blip>
          <a:srcRect b="25999" l="0" r="0" t="25999"/>
          <a:stretch/>
        </p:blipFill>
        <p:spPr>
          <a:xfrm>
            <a:off x="2094800" y="3095250"/>
            <a:ext cx="4420776" cy="1481325"/>
          </a:xfrm>
          <a:prstGeom prst="rect">
            <a:avLst/>
          </a:prstGeom>
          <a:noFill/>
          <a:ln>
            <a:noFill/>
          </a:ln>
        </p:spPr>
      </p:pic>
      <p:pic>
        <p:nvPicPr>
          <p:cNvPr id="132" name="Google Shape;132;p1"/>
          <p:cNvPicPr preferRelativeResize="0"/>
          <p:nvPr/>
        </p:nvPicPr>
        <p:blipFill rotWithShape="1">
          <a:blip r:embed="rId9">
            <a:alphaModFix/>
          </a:blip>
          <a:srcRect b="37250" l="0" r="0" t="0"/>
          <a:stretch/>
        </p:blipFill>
        <p:spPr>
          <a:xfrm>
            <a:off x="2439567" y="633589"/>
            <a:ext cx="4037195" cy="25332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0"/>
          <p:cNvSpPr txBox="1"/>
          <p:nvPr/>
        </p:nvSpPr>
        <p:spPr>
          <a:xfrm>
            <a:off x="381000" y="1371600"/>
            <a:ext cx="8534400" cy="5486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342900" lvl="0" marL="342900" marR="0" rtl="0" algn="l">
              <a:lnSpc>
                <a:spcPct val="100000"/>
              </a:lnSpc>
              <a:spcBef>
                <a:spcPts val="640"/>
              </a:spcBef>
              <a:spcAft>
                <a:spcPts val="0"/>
              </a:spcAft>
              <a:buClr>
                <a:srgbClr val="000000"/>
              </a:buClr>
              <a:buSzPts val="3200"/>
              <a:buFont typeface="Arial"/>
              <a:buNone/>
            </a:pPr>
            <a:r>
              <a:rPr b="0" i="0" lang="en-US" sz="3200" u="none" cap="none" strike="noStrike">
                <a:solidFill>
                  <a:schemeClr val="dk1"/>
                </a:solidFill>
                <a:latin typeface="Times New Roman"/>
                <a:ea typeface="Times New Roman"/>
                <a:cs typeface="Times New Roman"/>
                <a:sym typeface="Times New Roman"/>
              </a:rPr>
              <a:t>Part of a bigger picture of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640"/>
              </a:spcBef>
              <a:spcAft>
                <a:spcPts val="0"/>
              </a:spcAft>
              <a:buClr>
                <a:srgbClr val="000000"/>
              </a:buClr>
              <a:buSzPts val="3200"/>
              <a:buFont typeface="Arial"/>
              <a:buNone/>
            </a:pPr>
            <a:r>
              <a:rPr b="1" i="0" lang="en-US" sz="3200" u="none" cap="none" strike="noStrike">
                <a:solidFill>
                  <a:srgbClr val="FF0000"/>
                </a:solidFill>
                <a:latin typeface="Times New Roman"/>
                <a:ea typeface="Times New Roman"/>
                <a:cs typeface="Times New Roman"/>
                <a:sym typeface="Times New Roman"/>
              </a:rPr>
              <a:t>		</a:t>
            </a:r>
            <a:r>
              <a:rPr b="1" i="0" lang="en-US" sz="3200" u="sng" cap="small" strike="noStrike">
                <a:solidFill>
                  <a:srgbClr val="FF0000"/>
                </a:solidFill>
                <a:latin typeface="Times New Roman"/>
                <a:ea typeface="Times New Roman"/>
                <a:cs typeface="Times New Roman"/>
                <a:sym typeface="Times New Roman"/>
              </a:rPr>
              <a:t>Sustainable Living</a:t>
            </a:r>
            <a:r>
              <a:rPr b="0" i="0" lang="en-US" sz="3200" u="none" cap="none" strike="noStrike">
                <a:solidFill>
                  <a:schemeClr val="dk1"/>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36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203200" lvl="1" marL="457200" marR="0" rtl="0" algn="l">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Times New Roman"/>
                <a:ea typeface="Times New Roman"/>
                <a:cs typeface="Times New Roman"/>
                <a:sym typeface="Times New Roman"/>
              </a:rPr>
              <a:t>	Water Conservation</a:t>
            </a:r>
            <a:endParaRPr b="0" i="0" sz="1400" u="none" cap="none" strike="noStrike">
              <a:solidFill>
                <a:srgbClr val="000000"/>
              </a:solidFill>
              <a:latin typeface="Arial"/>
              <a:ea typeface="Arial"/>
              <a:cs typeface="Arial"/>
              <a:sym typeface="Arial"/>
            </a:endParaRPr>
          </a:p>
          <a:p>
            <a:pPr indent="-203200" lvl="1" marL="457200" marR="0" rtl="0" algn="l">
              <a:lnSpc>
                <a:spcPct val="135000"/>
              </a:lnSpc>
              <a:spcBef>
                <a:spcPts val="0"/>
              </a:spcBef>
              <a:spcAft>
                <a:spcPts val="0"/>
              </a:spcAft>
              <a:buClr>
                <a:schemeClr val="dk1"/>
              </a:buClr>
              <a:buSzPts val="3200"/>
              <a:buFont typeface="Arial"/>
              <a:buChar char="•"/>
            </a:pPr>
            <a:r>
              <a:rPr b="0" i="0" lang="en-US" sz="3200" u="none" cap="none" strike="noStrike">
                <a:solidFill>
                  <a:schemeClr val="dk1"/>
                </a:solidFill>
                <a:latin typeface="Times New Roman"/>
                <a:ea typeface="Times New Roman"/>
                <a:cs typeface="Times New Roman"/>
                <a:sym typeface="Times New Roman"/>
              </a:rPr>
              <a:t>	Reducing Rain Water Runoff</a:t>
            </a:r>
            <a:endParaRPr b="0" i="0" sz="1400" u="none" cap="none" strike="noStrike">
              <a:solidFill>
                <a:srgbClr val="000000"/>
              </a:solidFill>
              <a:latin typeface="Arial"/>
              <a:ea typeface="Arial"/>
              <a:cs typeface="Arial"/>
              <a:sym typeface="Arial"/>
            </a:endParaRPr>
          </a:p>
          <a:p>
            <a:pPr indent="-203200" lvl="1" marL="457200" marR="0" rtl="0" algn="l">
              <a:lnSpc>
                <a:spcPct val="135000"/>
              </a:lnSpc>
              <a:spcBef>
                <a:spcPts val="0"/>
              </a:spcBef>
              <a:spcAft>
                <a:spcPts val="0"/>
              </a:spcAft>
              <a:buClr>
                <a:schemeClr val="dk1"/>
              </a:buClr>
              <a:buSzPts val="3200"/>
              <a:buFont typeface="Arial"/>
              <a:buChar char="•"/>
            </a:pPr>
            <a:r>
              <a:rPr b="0" i="0" lang="en-US" sz="3200" u="none" cap="none" strike="noStrike">
                <a:solidFill>
                  <a:schemeClr val="dk1"/>
                </a:solidFill>
                <a:latin typeface="Times New Roman"/>
                <a:ea typeface="Times New Roman"/>
                <a:cs typeface="Times New Roman"/>
                <a:sym typeface="Times New Roman"/>
              </a:rPr>
              <a:t>	Control Water Pollution</a:t>
            </a:r>
            <a:endParaRPr b="0" i="0" sz="1400" u="none" cap="none" strike="noStrike">
              <a:solidFill>
                <a:srgbClr val="000000"/>
              </a:solidFill>
              <a:latin typeface="Arial"/>
              <a:ea typeface="Arial"/>
              <a:cs typeface="Arial"/>
              <a:sym typeface="Arial"/>
            </a:endParaRPr>
          </a:p>
          <a:p>
            <a:pPr indent="0" lvl="1" marL="457200" marR="0" rtl="0" algn="l">
              <a:lnSpc>
                <a:spcPct val="135000"/>
              </a:lnSpc>
              <a:spcBef>
                <a:spcPts val="0"/>
              </a:spcBef>
              <a:spcAft>
                <a:spcPts val="0"/>
              </a:spcAft>
              <a:buClr>
                <a:srgbClr val="000000"/>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342900" lvl="0" marL="342900" marR="0" rtl="0" algn="l">
              <a:lnSpc>
                <a:spcPct val="100000"/>
              </a:lnSpc>
              <a:spcBef>
                <a:spcPts val="48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206" name="Google Shape;206;p10"/>
          <p:cNvSpPr txBox="1"/>
          <p:nvPr/>
        </p:nvSpPr>
        <p:spPr>
          <a:xfrm>
            <a:off x="0" y="838200"/>
            <a:ext cx="91440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Times New Roman"/>
                <a:ea typeface="Times New Roman"/>
                <a:cs typeface="Times New Roman"/>
                <a:sym typeface="Times New Roman"/>
              </a:rPr>
              <a:t>Why Rain Barrels?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grpSp>
        <p:nvGrpSpPr>
          <p:cNvPr id="212" name="Google Shape;212;p11"/>
          <p:cNvGrpSpPr/>
          <p:nvPr/>
        </p:nvGrpSpPr>
        <p:grpSpPr>
          <a:xfrm>
            <a:off x="2438400" y="1143000"/>
            <a:ext cx="4057650" cy="5410200"/>
            <a:chOff x="2438400" y="762000"/>
            <a:chExt cx="4057650" cy="5410200"/>
          </a:xfrm>
        </p:grpSpPr>
        <p:pic>
          <p:nvPicPr>
            <p:cNvPr descr="C:\Users\Michele\Documents\Water Conservation\Rain barrel pics\IMG_0859.JPG" id="213" name="Google Shape;213;p11"/>
            <p:cNvPicPr preferRelativeResize="0"/>
            <p:nvPr/>
          </p:nvPicPr>
          <p:blipFill rotWithShape="1">
            <a:blip r:embed="rId3">
              <a:alphaModFix/>
            </a:blip>
            <a:srcRect b="0" l="0" r="0" t="0"/>
            <a:stretch/>
          </p:blipFill>
          <p:spPr>
            <a:xfrm>
              <a:off x="2438400" y="762000"/>
              <a:ext cx="4057650" cy="5410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cxnSp>
          <p:nvCxnSpPr>
            <p:cNvPr id="214" name="Google Shape;214;p11"/>
            <p:cNvCxnSpPr/>
            <p:nvPr/>
          </p:nvCxnSpPr>
          <p:spPr>
            <a:xfrm rot="10800000">
              <a:off x="2743200" y="3505200"/>
              <a:ext cx="1981200" cy="1219200"/>
            </a:xfrm>
            <a:prstGeom prst="curvedConnector3">
              <a:avLst>
                <a:gd fmla="val 50000" name="adj1"/>
              </a:avLst>
            </a:prstGeom>
            <a:noFill/>
            <a:ln cap="flat" cmpd="sng" w="57150">
              <a:solidFill>
                <a:schemeClr val="accent2"/>
              </a:solidFill>
              <a:prstDash val="solid"/>
              <a:round/>
              <a:headEnd len="sm" w="sm" type="none"/>
              <a:tailEnd len="med" w="med" type="stealth"/>
            </a:ln>
            <a:effectLst>
              <a:outerShdw blurRad="40000" rotWithShape="0" dir="5400000" dist="20000">
                <a:srgbClr val="000000">
                  <a:alpha val="36862"/>
                </a:srgbClr>
              </a:outerShdw>
            </a:effectLst>
          </p:spPr>
        </p:cxnSp>
      </p:grpSp>
      <p:sp>
        <p:nvSpPr>
          <p:cNvPr id="215" name="Google Shape;215;p11"/>
          <p:cNvSpPr txBox="1"/>
          <p:nvPr/>
        </p:nvSpPr>
        <p:spPr>
          <a:xfrm>
            <a:off x="0" y="165652"/>
            <a:ext cx="9144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2A1000"/>
                </a:solidFill>
                <a:latin typeface="Times New Roman"/>
                <a:ea typeface="Times New Roman"/>
                <a:cs typeface="Times New Roman"/>
                <a:sym typeface="Times New Roman"/>
              </a:rPr>
              <a:t>Reduce Rain Water Runoff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Discharge to driveway2.jpg" id="221" name="Google Shape;221;p12"/>
          <p:cNvPicPr preferRelativeResize="0"/>
          <p:nvPr/>
        </p:nvPicPr>
        <p:blipFill rotWithShape="1">
          <a:blip r:embed="rId3">
            <a:alphaModFix/>
          </a:blip>
          <a:srcRect b="0" l="0" r="0" t="0"/>
          <a:stretch/>
        </p:blipFill>
        <p:spPr>
          <a:xfrm>
            <a:off x="1295400" y="1219200"/>
            <a:ext cx="6962775" cy="52212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22" name="Google Shape;222;p12"/>
          <p:cNvSpPr txBox="1"/>
          <p:nvPr/>
        </p:nvSpPr>
        <p:spPr>
          <a:xfrm>
            <a:off x="0" y="228600"/>
            <a:ext cx="9144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2A1000"/>
                </a:solidFill>
                <a:latin typeface="Times New Roman"/>
                <a:ea typeface="Times New Roman"/>
                <a:cs typeface="Times New Roman"/>
                <a:sym typeface="Times New Roman"/>
              </a:rPr>
              <a:t>Reduce Rain Water Runoff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C:\Users\Michele\Documents\Water Conservation\Rain barrel pics\IMG_0825.JPG" id="228" name="Google Shape;228;p13"/>
          <p:cNvPicPr preferRelativeResize="0"/>
          <p:nvPr/>
        </p:nvPicPr>
        <p:blipFill rotWithShape="1">
          <a:blip r:embed="rId3">
            <a:alphaModFix/>
          </a:blip>
          <a:srcRect b="0" l="0" r="0" t="0"/>
          <a:stretch/>
        </p:blipFill>
        <p:spPr>
          <a:xfrm>
            <a:off x="5105400" y="1447800"/>
            <a:ext cx="3405188" cy="51736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29" name="Google Shape;229;p13"/>
          <p:cNvSpPr/>
          <p:nvPr/>
        </p:nvSpPr>
        <p:spPr>
          <a:xfrm rot="344345">
            <a:off x="5343484" y="4858543"/>
            <a:ext cx="808037" cy="230187"/>
          </a:xfrm>
          <a:prstGeom prst="rightArrow">
            <a:avLst>
              <a:gd fmla="val 50000" name="adj1"/>
              <a:gd fmla="val 50000" name="adj2"/>
            </a:avLst>
          </a:prstGeom>
          <a:solidFill>
            <a:srgbClr val="FF0000"/>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Times New Roman"/>
              <a:ea typeface="Times New Roman"/>
              <a:cs typeface="Times New Roman"/>
              <a:sym typeface="Times New Roman"/>
            </a:endParaRPr>
          </a:p>
        </p:txBody>
      </p:sp>
      <p:sp>
        <p:nvSpPr>
          <p:cNvPr id="230" name="Google Shape;230;p13"/>
          <p:cNvSpPr/>
          <p:nvPr/>
        </p:nvSpPr>
        <p:spPr>
          <a:xfrm>
            <a:off x="5410200" y="4114800"/>
            <a:ext cx="1506538" cy="1717675"/>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Times New Roman"/>
              <a:ea typeface="Times New Roman"/>
              <a:cs typeface="Times New Roman"/>
              <a:sym typeface="Times New Roman"/>
            </a:endParaRPr>
          </a:p>
        </p:txBody>
      </p:sp>
      <p:pic>
        <p:nvPicPr>
          <p:cNvPr descr="C:\Users\Michele\Documents\Water Conservation\Rain barrel pics\IMG_0994.JPG" id="231" name="Google Shape;231;p13"/>
          <p:cNvPicPr preferRelativeResize="0"/>
          <p:nvPr/>
        </p:nvPicPr>
        <p:blipFill rotWithShape="1">
          <a:blip r:embed="rId4">
            <a:alphaModFix/>
          </a:blip>
          <a:srcRect b="0" l="0" r="0" t="0"/>
          <a:stretch/>
        </p:blipFill>
        <p:spPr>
          <a:xfrm>
            <a:off x="762000" y="1524000"/>
            <a:ext cx="3810000" cy="5080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32" name="Google Shape;232;p13"/>
          <p:cNvSpPr txBox="1"/>
          <p:nvPr/>
        </p:nvSpPr>
        <p:spPr>
          <a:xfrm>
            <a:off x="0" y="381000"/>
            <a:ext cx="9144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2A1000"/>
                </a:solidFill>
                <a:latin typeface="Times New Roman"/>
                <a:ea typeface="Times New Roman"/>
                <a:cs typeface="Times New Roman"/>
                <a:sym typeface="Times New Roman"/>
              </a:rPr>
              <a:t>Reduce Rain Water Runoff</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2" presetSubtype="2">
                                  <p:stCondLst>
                                    <p:cond delay="0"/>
                                  </p:stCondLst>
                                  <p:childTnLst>
                                    <p:anim calcmode="lin" valueType="num">
                                      <p:cBhvr additive="base">
                                        <p:cTn dur="500"/>
                                        <p:tgtEl>
                                          <p:spTgt spid="229"/>
                                        </p:tgtEl>
                                        <p:attrNameLst>
                                          <p:attrName>ppt_x</p:attrName>
                                        </p:attrNameLst>
                                      </p:cBhvr>
                                      <p:tavLst>
                                        <p:tav fmla="" tm="0">
                                          <p:val>
                                            <p:strVal val="#ppt_x"/>
                                          </p:val>
                                        </p:tav>
                                        <p:tav fmla="" tm="100000">
                                          <p:val>
                                            <p:strVal val="#ppt_x+1"/>
                                          </p:val>
                                        </p:tav>
                                      </p:tavLst>
                                    </p:anim>
                                    <p:set>
                                      <p:cBhvr>
                                        <p:cTn dur="1" fill="hold">
                                          <p:stCondLst>
                                            <p:cond delay="500"/>
                                          </p:stCondLst>
                                        </p:cTn>
                                        <p:tgtEl>
                                          <p:spTgt spid="22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C:\Users\Michele\Documents\Water Conservation\Rain barrel pics\IMG_0827.JPG" id="238" name="Google Shape;238;p14"/>
          <p:cNvPicPr preferRelativeResize="0"/>
          <p:nvPr/>
        </p:nvPicPr>
        <p:blipFill rotWithShape="1">
          <a:blip r:embed="rId3">
            <a:alphaModFix/>
          </a:blip>
          <a:srcRect b="0" l="0" r="0" t="0"/>
          <a:stretch/>
        </p:blipFill>
        <p:spPr>
          <a:xfrm>
            <a:off x="1143000" y="838200"/>
            <a:ext cx="6858000" cy="51816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39" name="Google Shape;239;p14"/>
          <p:cNvSpPr/>
          <p:nvPr/>
        </p:nvSpPr>
        <p:spPr>
          <a:xfrm rot="-441167">
            <a:off x="2959188" y="3239954"/>
            <a:ext cx="1271588" cy="2082800"/>
          </a:xfrm>
          <a:prstGeom prst="curvedRightArrow">
            <a:avLst>
              <a:gd fmla="val 25000" name="adj1"/>
              <a:gd fmla="val 50000" name="adj2"/>
              <a:gd fmla="val 25000" name="adj3"/>
            </a:avLst>
          </a:prstGeom>
          <a:solidFill>
            <a:schemeClr val="accent1"/>
          </a:solidFill>
          <a:ln cap="flat" cmpd="sng" w="25400">
            <a:solidFill>
              <a:srgbClr val="BA6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240" name="Google Shape;240;p14"/>
          <p:cNvSpPr/>
          <p:nvPr/>
        </p:nvSpPr>
        <p:spPr>
          <a:xfrm>
            <a:off x="1726239" y="4822293"/>
            <a:ext cx="2209800" cy="730031"/>
          </a:xfrm>
          <a:prstGeom prst="rightArrow">
            <a:avLst>
              <a:gd fmla="val 50000" name="adj1"/>
              <a:gd fmla="val 50000" name="adj2"/>
            </a:avLst>
          </a:prstGeom>
          <a:solidFill>
            <a:schemeClr val="accent1"/>
          </a:solidFill>
          <a:ln cap="flat" cmpd="sng" w="25400">
            <a:solidFill>
              <a:srgbClr val="BA6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Times New Roman"/>
              <a:ea typeface="Times New Roman"/>
              <a:cs typeface="Times New Roman"/>
              <a:sym typeface="Times New Roman"/>
            </a:endParaRPr>
          </a:p>
        </p:txBody>
      </p:sp>
      <p:sp>
        <p:nvSpPr>
          <p:cNvPr id="241" name="Google Shape;241;p14"/>
          <p:cNvSpPr/>
          <p:nvPr/>
        </p:nvSpPr>
        <p:spPr>
          <a:xfrm>
            <a:off x="2831139" y="4281354"/>
            <a:ext cx="2822249" cy="1533525"/>
          </a:xfrm>
          <a:prstGeom prst="rightArrow">
            <a:avLst>
              <a:gd fmla="val 50000" name="adj1"/>
              <a:gd fmla="val 50000" name="adj2"/>
            </a:avLst>
          </a:prstGeom>
          <a:solidFill>
            <a:schemeClr val="accent1"/>
          </a:solidFill>
          <a:ln cap="flat" cmpd="sng" w="25400">
            <a:solidFill>
              <a:srgbClr val="BA6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39"/>
                                        </p:tgtEl>
                                        <p:attrNameLst>
                                          <p:attrName>style.visibility</p:attrName>
                                        </p:attrNameLst>
                                      </p:cBhvr>
                                      <p:to>
                                        <p:strVal val="visible"/>
                                      </p:to>
                                    </p:set>
                                    <p:anim calcmode="lin" valueType="num">
                                      <p:cBhvr additive="base">
                                        <p:cTn dur="500"/>
                                        <p:tgtEl>
                                          <p:spTgt spid="2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240"/>
                                        </p:tgtEl>
                                        <p:attrNameLst>
                                          <p:attrName>style.visibility</p:attrName>
                                        </p:attrNameLst>
                                      </p:cBhvr>
                                      <p:to>
                                        <p:strVal val="visible"/>
                                      </p:to>
                                    </p:set>
                                    <p:anim calcmode="lin" valueType="num">
                                      <p:cBhvr additive="base">
                                        <p:cTn dur="500"/>
                                        <p:tgtEl>
                                          <p:spTgt spid="24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1"/>
                                        </p:tgtEl>
                                        <p:attrNameLst>
                                          <p:attrName>style.visibility</p:attrName>
                                        </p:attrNameLst>
                                      </p:cBhvr>
                                      <p:to>
                                        <p:strVal val="visible"/>
                                      </p:to>
                                    </p:set>
                                    <p:anim calcmode="lin" valueType="num">
                                      <p:cBhvr additive="base">
                                        <p:cTn dur="500"/>
                                        <p:tgtEl>
                                          <p:spTgt spid="241"/>
                                        </p:tgtEl>
                                        <p:attrNameLst>
                                          <p:attrName>ppt_x</p:attrName>
                                        </p:attrNameLst>
                                      </p:cBhvr>
                                      <p:tavLst>
                                        <p:tav fmla="" tm="0">
                                          <p:val>
                                            <p:strVal val="#ppt_x-1"/>
                                          </p:val>
                                        </p:tav>
                                        <p:tav fmla="" tm="100000">
                                          <p:val>
                                            <p:strVal val="#ppt_x"/>
                                          </p:val>
                                        </p:tav>
                                      </p:tavLst>
                                    </p:anim>
                                  </p:childTnLst>
                                </p:cTn>
                              </p:par>
                              <p:par>
                                <p:cTn fill="hold" nodeType="withEffect" presetClass="exit" presetID="10" presetSubtype="0">
                                  <p:stCondLst>
                                    <p:cond delay="0"/>
                                  </p:stCondLst>
                                  <p:childTnLst>
                                    <p:animEffect filter="fade" transition="out">
                                      <p:cBhvr>
                                        <p:cTn dur="500"/>
                                        <p:tgtEl>
                                          <p:spTgt spid="239"/>
                                        </p:tgtEl>
                                      </p:cBhvr>
                                    </p:animEffect>
                                    <p:set>
                                      <p:cBhvr>
                                        <p:cTn dur="1" fill="hold">
                                          <p:stCondLst>
                                            <p:cond delay="500"/>
                                          </p:stCondLst>
                                        </p:cTn>
                                        <p:tgtEl>
                                          <p:spTgt spid="23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40"/>
                                        </p:tgtEl>
                                      </p:cBhvr>
                                    </p:animEffect>
                                    <p:set>
                                      <p:cBhvr>
                                        <p:cTn dur="1" fill="hold">
                                          <p:stCondLst>
                                            <p:cond delay="500"/>
                                          </p:stCondLst>
                                        </p:cTn>
                                        <p:tgtEl>
                                          <p:spTgt spid="24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5"/>
          <p:cNvSpPr txBox="1"/>
          <p:nvPr>
            <p:ph idx="4294967295" type="title"/>
          </p:nvPr>
        </p:nvSpPr>
        <p:spPr>
          <a:xfrm>
            <a:off x="0" y="762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000">
                <a:solidFill>
                  <a:srgbClr val="0C0C0C"/>
                </a:solidFill>
              </a:rPr>
              <a:t>Control Non-Point Source Pollution (People Pollution!)</a:t>
            </a:r>
            <a:endParaRPr/>
          </a:p>
        </p:txBody>
      </p:sp>
      <p:pic>
        <p:nvPicPr>
          <p:cNvPr descr="WRC-1-3593_2" id="248" name="Google Shape;248;p15"/>
          <p:cNvPicPr preferRelativeResize="0"/>
          <p:nvPr/>
        </p:nvPicPr>
        <p:blipFill rotWithShape="1">
          <a:blip r:embed="rId3">
            <a:alphaModFix/>
          </a:blip>
          <a:srcRect b="14491" l="0" r="0" t="0"/>
          <a:stretch/>
        </p:blipFill>
        <p:spPr>
          <a:xfrm>
            <a:off x="4572000" y="1295400"/>
            <a:ext cx="4278313" cy="2743200"/>
          </a:xfrm>
          <a:prstGeom prst="rect">
            <a:avLst/>
          </a:prstGeom>
          <a:noFill/>
          <a:ln cap="flat" cmpd="sng" w="9525">
            <a:solidFill>
              <a:schemeClr val="dk1"/>
            </a:solidFill>
            <a:prstDash val="solid"/>
            <a:miter lim="800000"/>
            <a:headEnd len="sm" w="sm" type="none"/>
            <a:tailEnd len="sm" w="sm" type="none"/>
          </a:ln>
        </p:spPr>
      </p:pic>
      <p:pic>
        <p:nvPicPr>
          <p:cNvPr descr="WRC-1-537" id="249" name="Google Shape;249;p15"/>
          <p:cNvPicPr preferRelativeResize="0"/>
          <p:nvPr/>
        </p:nvPicPr>
        <p:blipFill rotWithShape="1">
          <a:blip r:embed="rId4">
            <a:alphaModFix/>
          </a:blip>
          <a:srcRect b="0" l="0" r="0" t="0"/>
          <a:stretch/>
        </p:blipFill>
        <p:spPr>
          <a:xfrm>
            <a:off x="381000" y="1295400"/>
            <a:ext cx="4064000" cy="3048000"/>
          </a:xfrm>
          <a:prstGeom prst="rect">
            <a:avLst/>
          </a:prstGeom>
          <a:noFill/>
          <a:ln cap="flat" cmpd="sng" w="9525">
            <a:solidFill>
              <a:schemeClr val="dk1"/>
            </a:solidFill>
            <a:prstDash val="solid"/>
            <a:miter lim="800000"/>
            <a:headEnd len="sm" w="sm" type="none"/>
            <a:tailEnd len="sm" w="sm" type="none"/>
          </a:ln>
        </p:spPr>
      </p:pic>
      <p:pic>
        <p:nvPicPr>
          <p:cNvPr descr="Picture 004" id="250" name="Google Shape;250;p15"/>
          <p:cNvPicPr preferRelativeResize="0"/>
          <p:nvPr/>
        </p:nvPicPr>
        <p:blipFill rotWithShape="1">
          <a:blip r:embed="rId5">
            <a:alphaModFix/>
          </a:blip>
          <a:srcRect b="0" l="0" r="0" t="0"/>
          <a:stretch/>
        </p:blipFill>
        <p:spPr>
          <a:xfrm>
            <a:off x="838200" y="3962400"/>
            <a:ext cx="2895600" cy="2171700"/>
          </a:xfrm>
          <a:prstGeom prst="rect">
            <a:avLst/>
          </a:prstGeom>
          <a:noFill/>
          <a:ln cap="flat" cmpd="sng" w="9525">
            <a:solidFill>
              <a:schemeClr val="dk1"/>
            </a:solidFill>
            <a:prstDash val="solid"/>
            <a:miter lim="800000"/>
            <a:headEnd len="sm" w="sm" type="none"/>
            <a:tailEnd len="sm" w="sm" type="none"/>
          </a:ln>
        </p:spPr>
      </p:pic>
      <p:pic>
        <p:nvPicPr>
          <p:cNvPr descr="grassclippings-RM" id="251" name="Google Shape;251;p15"/>
          <p:cNvPicPr preferRelativeResize="0"/>
          <p:nvPr/>
        </p:nvPicPr>
        <p:blipFill rotWithShape="1">
          <a:blip r:embed="rId6">
            <a:alphaModFix/>
          </a:blip>
          <a:srcRect b="0" l="0" r="0" t="0"/>
          <a:stretch/>
        </p:blipFill>
        <p:spPr>
          <a:xfrm>
            <a:off x="4724400" y="3600450"/>
            <a:ext cx="3733800" cy="2724150"/>
          </a:xfrm>
          <a:prstGeom prst="rect">
            <a:avLst/>
          </a:prstGeom>
          <a:noFill/>
          <a:ln cap="flat" cmpd="sng" w="9525">
            <a:solidFill>
              <a:schemeClr val="dk1"/>
            </a:solidFill>
            <a:prstDash val="solid"/>
            <a:miter lim="800000"/>
            <a:headEnd len="sm" w="sm" type="none"/>
            <a:tailEnd len="sm" w="sm" type="none"/>
          </a:ln>
        </p:spPr>
      </p:pic>
      <p:sp>
        <p:nvSpPr>
          <p:cNvPr id="252" name="Google Shape;252;p15"/>
          <p:cNvSpPr txBox="1"/>
          <p:nvPr/>
        </p:nvSpPr>
        <p:spPr>
          <a:xfrm>
            <a:off x="309563" y="6319838"/>
            <a:ext cx="8834437"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Pollutants – dirt, litter, pesticides, fertilizers, oil and grease, pathogens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6"/>
          <p:cNvSpPr txBox="1"/>
          <p:nvPr>
            <p:ph idx="4294967295" type="title"/>
          </p:nvPr>
        </p:nvSpPr>
        <p:spPr>
          <a:xfrm>
            <a:off x="0" y="3810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000">
                <a:solidFill>
                  <a:srgbClr val="2A1000"/>
                </a:solidFill>
              </a:rPr>
              <a:t>Reduce Rain Water Runoff</a:t>
            </a:r>
            <a:endParaRPr/>
          </a:p>
        </p:txBody>
      </p:sp>
      <p:sp>
        <p:nvSpPr>
          <p:cNvPr id="259" name="Google Shape;259;p16"/>
          <p:cNvSpPr txBox="1"/>
          <p:nvPr/>
        </p:nvSpPr>
        <p:spPr>
          <a:xfrm>
            <a:off x="304800" y="5067300"/>
            <a:ext cx="2286000" cy="830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20</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Rain Barrels</a:t>
            </a:r>
            <a:endParaRPr b="0" i="0" sz="1400" u="none" cap="none" strike="noStrike">
              <a:solidFill>
                <a:srgbClr val="000000"/>
              </a:solidFill>
              <a:latin typeface="Arial"/>
              <a:ea typeface="Arial"/>
              <a:cs typeface="Arial"/>
              <a:sym typeface="Arial"/>
            </a:endParaRPr>
          </a:p>
        </p:txBody>
      </p:sp>
      <p:grpSp>
        <p:nvGrpSpPr>
          <p:cNvPr id="260" name="Google Shape;260;p16"/>
          <p:cNvGrpSpPr/>
          <p:nvPr/>
        </p:nvGrpSpPr>
        <p:grpSpPr>
          <a:xfrm>
            <a:off x="2438400" y="5067328"/>
            <a:ext cx="1905000" cy="1790763"/>
            <a:chOff x="3048000" y="2209800"/>
            <a:chExt cx="1905000" cy="1791300"/>
          </a:xfrm>
        </p:grpSpPr>
        <p:sp>
          <p:nvSpPr>
            <p:cNvPr id="261" name="Google Shape;261;p16"/>
            <p:cNvSpPr txBox="1"/>
            <p:nvPr/>
          </p:nvSpPr>
          <p:spPr>
            <a:xfrm>
              <a:off x="3048000" y="2362200"/>
              <a:ext cx="4074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X</a:t>
              </a:r>
              <a:endParaRPr b="0" i="0" sz="1400" u="none" cap="none" strike="noStrike">
                <a:solidFill>
                  <a:srgbClr val="000000"/>
                </a:solidFill>
                <a:latin typeface="Arial"/>
                <a:ea typeface="Arial"/>
                <a:cs typeface="Arial"/>
                <a:sym typeface="Arial"/>
              </a:endParaRPr>
            </a:p>
          </p:txBody>
        </p:sp>
        <p:sp>
          <p:nvSpPr>
            <p:cNvPr id="262" name="Google Shape;262;p16"/>
            <p:cNvSpPr/>
            <p:nvPr/>
          </p:nvSpPr>
          <p:spPr>
            <a:xfrm>
              <a:off x="3352800" y="2209800"/>
              <a:ext cx="1600200" cy="1791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1400 gallons/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72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year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720"/>
                </a:spcBef>
                <a:spcAft>
                  <a:spcPts val="0"/>
                </a:spcAft>
                <a:buClr>
                  <a:schemeClr val="dk1"/>
                </a:buClr>
                <a:buSzPts val="2400"/>
                <a:buFont typeface="Times New Roman"/>
                <a:buNone/>
              </a:pPr>
              <a:r>
                <a:t/>
              </a:r>
              <a:endParaRPr b="0" i="0" sz="2400" u="none" cap="none" strike="noStrike">
                <a:solidFill>
                  <a:schemeClr val="dk1"/>
                </a:solidFill>
                <a:latin typeface="Times New Roman"/>
                <a:ea typeface="Times New Roman"/>
                <a:cs typeface="Times New Roman"/>
                <a:sym typeface="Times New Roman"/>
              </a:endParaRPr>
            </a:p>
          </p:txBody>
        </p:sp>
      </p:grpSp>
      <p:sp>
        <p:nvSpPr>
          <p:cNvPr id="263" name="Google Shape;263;p16"/>
          <p:cNvSpPr txBox="1"/>
          <p:nvPr/>
        </p:nvSpPr>
        <p:spPr>
          <a:xfrm>
            <a:off x="4419600" y="5219700"/>
            <a:ext cx="4400700" cy="132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Times New Roman"/>
              <a:buNone/>
            </a:pPr>
            <a:r>
              <a:rPr b="0" i="0" lang="en-US" sz="4000" u="none" cap="none" strike="noStrike">
                <a:solidFill>
                  <a:schemeClr val="dk1"/>
                </a:solidFill>
                <a:latin typeface="Times New Roman"/>
                <a:ea typeface="Times New Roman"/>
                <a:cs typeface="Times New Roman"/>
                <a:sym typeface="Times New Roman"/>
              </a:rPr>
              <a:t>= 28,000 gallons/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000"/>
              <a:buFont typeface="Times New Roman"/>
              <a:buNone/>
            </a:pPr>
            <a:r>
              <a:rPr b="0" i="0" lang="en-US" sz="4000" u="none" cap="none" strike="noStrike">
                <a:solidFill>
                  <a:schemeClr val="dk1"/>
                </a:solidFill>
                <a:latin typeface="Times New Roman"/>
                <a:ea typeface="Times New Roman"/>
                <a:cs typeface="Times New Roman"/>
                <a:sym typeface="Times New Roman"/>
              </a:rPr>
              <a:t>	      year saved!!</a:t>
            </a:r>
            <a:endParaRPr b="0" i="0" sz="1400" u="none" cap="none" strike="noStrike">
              <a:solidFill>
                <a:srgbClr val="000000"/>
              </a:solidFill>
              <a:latin typeface="Arial"/>
              <a:ea typeface="Arial"/>
              <a:cs typeface="Arial"/>
              <a:sym typeface="Arial"/>
            </a:endParaRPr>
          </a:p>
        </p:txBody>
      </p:sp>
      <p:pic>
        <p:nvPicPr>
          <p:cNvPr descr="C:\Users\Michele\Documents\Pinellas County\Stormdrain outfall.jpg" id="264" name="Google Shape;264;p16"/>
          <p:cNvPicPr preferRelativeResize="0"/>
          <p:nvPr/>
        </p:nvPicPr>
        <p:blipFill rotWithShape="1">
          <a:blip r:embed="rId3">
            <a:alphaModFix/>
          </a:blip>
          <a:srcRect b="0" l="0" r="0" t="0"/>
          <a:stretch/>
        </p:blipFill>
        <p:spPr>
          <a:xfrm>
            <a:off x="4542183" y="1468289"/>
            <a:ext cx="3992218" cy="29957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forthar1" id="265" name="Google Shape;265;p16"/>
          <p:cNvPicPr preferRelativeResize="0"/>
          <p:nvPr/>
        </p:nvPicPr>
        <p:blipFill rotWithShape="1">
          <a:blip r:embed="rId4">
            <a:alphaModFix/>
          </a:blip>
          <a:srcRect b="0" l="0" r="0" t="0"/>
          <a:stretch/>
        </p:blipFill>
        <p:spPr>
          <a:xfrm>
            <a:off x="378884" y="1465263"/>
            <a:ext cx="3964516" cy="29733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66" name="Google Shape;266;p16"/>
          <p:cNvSpPr txBox="1"/>
          <p:nvPr/>
        </p:nvSpPr>
        <p:spPr>
          <a:xfrm>
            <a:off x="533400" y="4572000"/>
            <a:ext cx="1905000" cy="4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For example: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17"/>
          <p:cNvPicPr preferRelativeResize="0"/>
          <p:nvPr/>
        </p:nvPicPr>
        <p:blipFill rotWithShape="1">
          <a:blip r:embed="rId3">
            <a:alphaModFix/>
          </a:blip>
          <a:srcRect b="14427" l="0" r="1" t="9054"/>
          <a:stretch/>
        </p:blipFill>
        <p:spPr>
          <a:xfrm>
            <a:off x="3370077" y="243"/>
            <a:ext cx="5773923" cy="3346705"/>
          </a:xfrm>
          <a:custGeom>
            <a:rect b="b" l="l" r="r" t="t"/>
            <a:pathLst>
              <a:path extrusionOk="0" h="3346705" w="7698564">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ln>
            <a:noFill/>
          </a:ln>
        </p:spPr>
      </p:pic>
      <p:pic>
        <p:nvPicPr>
          <p:cNvPr id="273" name="Google Shape;273;p17"/>
          <p:cNvPicPr preferRelativeResize="0"/>
          <p:nvPr/>
        </p:nvPicPr>
        <p:blipFill rotWithShape="1">
          <a:blip r:embed="rId4">
            <a:alphaModFix/>
          </a:blip>
          <a:srcRect b="3" l="0" r="1514" t="0"/>
          <a:stretch/>
        </p:blipFill>
        <p:spPr>
          <a:xfrm>
            <a:off x="20" y="10"/>
            <a:ext cx="4394827" cy="3346695"/>
          </a:xfrm>
          <a:custGeom>
            <a:rect b="b" l="l" r="r" t="t"/>
            <a:pathLst>
              <a:path extrusionOk="0" h="3346705" w="5859797">
                <a:moveTo>
                  <a:pt x="0" y="0"/>
                </a:moveTo>
                <a:lnTo>
                  <a:pt x="5859797" y="0"/>
                </a:lnTo>
                <a:lnTo>
                  <a:pt x="4309834" y="3346705"/>
                </a:lnTo>
                <a:lnTo>
                  <a:pt x="4304257" y="3346705"/>
                </a:lnTo>
                <a:lnTo>
                  <a:pt x="3238029" y="3346705"/>
                </a:lnTo>
                <a:lnTo>
                  <a:pt x="0" y="3346705"/>
                </a:lnTo>
                <a:close/>
              </a:path>
            </a:pathLst>
          </a:custGeom>
          <a:noFill/>
          <a:ln>
            <a:noFill/>
          </a:ln>
        </p:spPr>
      </p:pic>
      <p:pic>
        <p:nvPicPr>
          <p:cNvPr id="274" name="Google Shape;274;p17"/>
          <p:cNvPicPr preferRelativeResize="0"/>
          <p:nvPr/>
        </p:nvPicPr>
        <p:blipFill rotWithShape="1">
          <a:blip r:embed="rId5">
            <a:alphaModFix/>
          </a:blip>
          <a:srcRect b="2" l="14070" r="179" t="0"/>
          <a:stretch/>
        </p:blipFill>
        <p:spPr>
          <a:xfrm>
            <a:off x="4762566" y="3511295"/>
            <a:ext cx="4381434" cy="3346705"/>
          </a:xfrm>
          <a:custGeom>
            <a:rect b="b" l="l" r="r" t="t"/>
            <a:pathLst>
              <a:path extrusionOk="0" h="3346705" w="5841911">
                <a:moveTo>
                  <a:pt x="1549963" y="0"/>
                </a:moveTo>
                <a:lnTo>
                  <a:pt x="1555540" y="0"/>
                </a:lnTo>
                <a:lnTo>
                  <a:pt x="2621768" y="0"/>
                </a:lnTo>
                <a:lnTo>
                  <a:pt x="5841911" y="0"/>
                </a:lnTo>
                <a:lnTo>
                  <a:pt x="5841911" y="3346705"/>
                </a:lnTo>
                <a:lnTo>
                  <a:pt x="0" y="3346705"/>
                </a:lnTo>
                <a:close/>
              </a:path>
            </a:pathLst>
          </a:custGeom>
          <a:noFill/>
          <a:ln>
            <a:noFill/>
          </a:ln>
        </p:spPr>
      </p:pic>
      <p:pic>
        <p:nvPicPr>
          <p:cNvPr id="275" name="Google Shape;275;p17"/>
          <p:cNvPicPr preferRelativeResize="0"/>
          <p:nvPr/>
        </p:nvPicPr>
        <p:blipFill rotWithShape="1">
          <a:blip r:embed="rId6">
            <a:alphaModFix/>
          </a:blip>
          <a:srcRect b="1" l="0" r="2" t="13164"/>
          <a:stretch/>
        </p:blipFill>
        <p:spPr>
          <a:xfrm>
            <a:off x="20" y="3511295"/>
            <a:ext cx="5773903" cy="3346705"/>
          </a:xfrm>
          <a:custGeom>
            <a:rect b="b" l="l" r="r" t="t"/>
            <a:pathLst>
              <a:path extrusionOk="0" h="3346705" w="7698564">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18"/>
          <p:cNvPicPr preferRelativeResize="0"/>
          <p:nvPr/>
        </p:nvPicPr>
        <p:blipFill rotWithShape="1">
          <a:blip r:embed="rId3">
            <a:alphaModFix/>
          </a:blip>
          <a:srcRect b="0" l="0" r="0" t="0"/>
          <a:stretch/>
        </p:blipFill>
        <p:spPr>
          <a:xfrm>
            <a:off x="0" y="-1"/>
            <a:ext cx="9144002" cy="6858001"/>
          </a:xfrm>
          <a:prstGeom prst="rect">
            <a:avLst/>
          </a:prstGeom>
          <a:noFill/>
          <a:ln>
            <a:noFill/>
          </a:ln>
        </p:spPr>
      </p:pic>
      <p:pic>
        <p:nvPicPr>
          <p:cNvPr id="282" name="Google Shape;282;p18"/>
          <p:cNvPicPr preferRelativeResize="0"/>
          <p:nvPr/>
        </p:nvPicPr>
        <p:blipFill rotWithShape="1">
          <a:blip r:embed="rId4">
            <a:alphaModFix/>
          </a:blip>
          <a:srcRect b="0" l="0" r="0" t="0"/>
          <a:stretch/>
        </p:blipFill>
        <p:spPr>
          <a:xfrm>
            <a:off x="0" y="0"/>
            <a:ext cx="9144000" cy="6858000"/>
          </a:xfrm>
          <a:prstGeom prst="rect">
            <a:avLst/>
          </a:prstGeom>
          <a:noFill/>
          <a:ln>
            <a:noFill/>
          </a:ln>
        </p:spPr>
      </p:pic>
      <p:sp>
        <p:nvSpPr>
          <p:cNvPr id="283" name="Google Shape;283;p18"/>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Times New Roman"/>
              <a:ea typeface="Times New Roman"/>
              <a:cs typeface="Times New Roman"/>
              <a:sym typeface="Times New Roman"/>
            </a:endParaRPr>
          </a:p>
        </p:txBody>
      </p:sp>
      <p:pic>
        <p:nvPicPr>
          <p:cNvPr id="284" name="Google Shape;284;p18"/>
          <p:cNvPicPr preferRelativeResize="0"/>
          <p:nvPr/>
        </p:nvPicPr>
        <p:blipFill rotWithShape="1">
          <a:blip r:embed="rId3">
            <a:alphaModFix/>
          </a:blip>
          <a:srcRect b="0" l="0" r="0" t="0"/>
          <a:stretch/>
        </p:blipFill>
        <p:spPr>
          <a:xfrm>
            <a:off x="0" y="-1"/>
            <a:ext cx="9144002" cy="6858001"/>
          </a:xfrm>
          <a:prstGeom prst="rect">
            <a:avLst/>
          </a:prstGeom>
          <a:noFill/>
          <a:ln>
            <a:noFill/>
          </a:ln>
        </p:spPr>
      </p:pic>
      <p:pic>
        <p:nvPicPr>
          <p:cNvPr id="285" name="Google Shape;285;p18"/>
          <p:cNvPicPr preferRelativeResize="0"/>
          <p:nvPr/>
        </p:nvPicPr>
        <p:blipFill rotWithShape="1">
          <a:blip r:embed="rId5">
            <a:alphaModFix/>
          </a:blip>
          <a:srcRect b="1919" l="0" r="-2" t="0"/>
          <a:stretch/>
        </p:blipFill>
        <p:spPr>
          <a:xfrm>
            <a:off x="-148185" y="10"/>
            <a:ext cx="9292185" cy="6857990"/>
          </a:xfrm>
          <a:prstGeom prst="rect">
            <a:avLst/>
          </a:prstGeom>
          <a:noFill/>
          <a:ln>
            <a:noFill/>
          </a:ln>
        </p:spPr>
      </p:pic>
      <p:pic>
        <p:nvPicPr>
          <p:cNvPr id="286" name="Google Shape;286;p18"/>
          <p:cNvPicPr preferRelativeResize="0"/>
          <p:nvPr/>
        </p:nvPicPr>
        <p:blipFill rotWithShape="1">
          <a:blip r:embed="rId4">
            <a:alphaModFix/>
          </a:blip>
          <a:srcRect b="0" l="0" r="0" t="0"/>
          <a:stretch/>
        </p:blipFill>
        <p:spPr>
          <a:xfrm>
            <a:off x="-148188" y="-2"/>
            <a:ext cx="9144000" cy="6858000"/>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1" name="Shape 291"/>
        <p:cNvGrpSpPr/>
        <p:nvPr/>
      </p:nvGrpSpPr>
      <p:grpSpPr>
        <a:xfrm>
          <a:off x="0" y="0"/>
          <a:ext cx="0" cy="0"/>
          <a:chOff x="0" y="0"/>
          <a:chExt cx="0" cy="0"/>
        </a:xfrm>
      </p:grpSpPr>
      <p:sp>
        <p:nvSpPr>
          <p:cNvPr id="292" name="Google Shape;292;p19"/>
          <p:cNvSpPr txBox="1"/>
          <p:nvPr/>
        </p:nvSpPr>
        <p:spPr>
          <a:xfrm>
            <a:off x="0" y="0"/>
            <a:ext cx="9144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What are some other ways you can do your part?</a:t>
            </a:r>
            <a:endParaRPr b="0" i="0" sz="28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Times New Roman"/>
                <a:ea typeface="Times New Roman"/>
                <a:cs typeface="Times New Roman"/>
                <a:sym typeface="Times New Roman"/>
              </a:rPr>
              <a:t>Downspout Disconnection/Redirection</a:t>
            </a:r>
            <a:endParaRPr b="0" i="0" sz="1400" u="none" cap="none" strike="noStrike">
              <a:solidFill>
                <a:srgbClr val="000000"/>
              </a:solidFill>
              <a:latin typeface="Arial"/>
              <a:ea typeface="Arial"/>
              <a:cs typeface="Arial"/>
              <a:sym typeface="Arial"/>
            </a:endParaRPr>
          </a:p>
        </p:txBody>
      </p:sp>
      <p:pic>
        <p:nvPicPr>
          <p:cNvPr descr="downspout flextube2.jpg" id="293" name="Google Shape;293;p19"/>
          <p:cNvPicPr preferRelativeResize="0"/>
          <p:nvPr/>
        </p:nvPicPr>
        <p:blipFill rotWithShape="1">
          <a:blip r:embed="rId3">
            <a:alphaModFix/>
          </a:blip>
          <a:srcRect b="0" l="0" r="0" t="0"/>
          <a:stretch/>
        </p:blipFill>
        <p:spPr>
          <a:xfrm>
            <a:off x="2590800" y="1371600"/>
            <a:ext cx="4572000" cy="4572000"/>
          </a:xfrm>
          <a:prstGeom prst="rect">
            <a:avLst/>
          </a:prstGeom>
          <a:noFill/>
          <a:ln cap="flat" cmpd="sng" w="9525">
            <a:solidFill>
              <a:srgbClr val="000000"/>
            </a:solidFill>
            <a:prstDash val="solid"/>
            <a:miter lim="800000"/>
            <a:headEnd len="sm" w="sm" type="none"/>
            <a:tailEnd len="sm" w="sm" type="none"/>
          </a:ln>
        </p:spPr>
      </p:pic>
      <p:pic>
        <p:nvPicPr>
          <p:cNvPr descr="Disconnecting downspout.jpg" id="294" name="Google Shape;294;p19"/>
          <p:cNvPicPr preferRelativeResize="0"/>
          <p:nvPr/>
        </p:nvPicPr>
        <p:blipFill rotWithShape="1">
          <a:blip r:embed="rId4">
            <a:alphaModFix/>
          </a:blip>
          <a:srcRect b="0" l="0" r="0" t="0"/>
          <a:stretch/>
        </p:blipFill>
        <p:spPr>
          <a:xfrm>
            <a:off x="228600" y="1295400"/>
            <a:ext cx="3276600" cy="2586038"/>
          </a:xfrm>
          <a:prstGeom prst="rect">
            <a:avLst/>
          </a:prstGeom>
          <a:noFill/>
          <a:ln cap="flat" cmpd="sng" w="9525">
            <a:solidFill>
              <a:srgbClr val="000000"/>
            </a:solidFill>
            <a:prstDash val="solid"/>
            <a:miter lim="800000"/>
            <a:headEnd len="sm" w="sm" type="none"/>
            <a:tailEnd len="sm" w="sm" type="none"/>
          </a:ln>
        </p:spPr>
      </p:pic>
      <p:pic>
        <p:nvPicPr>
          <p:cNvPr descr="slide30" id="295" name="Google Shape;295;p19"/>
          <p:cNvPicPr preferRelativeResize="0"/>
          <p:nvPr/>
        </p:nvPicPr>
        <p:blipFill rotWithShape="1">
          <a:blip r:embed="rId5">
            <a:alphaModFix/>
          </a:blip>
          <a:srcRect b="0" l="0" r="0" t="0"/>
          <a:stretch/>
        </p:blipFill>
        <p:spPr>
          <a:xfrm>
            <a:off x="228600" y="4495800"/>
            <a:ext cx="4008438" cy="2130425"/>
          </a:xfrm>
          <a:prstGeom prst="rect">
            <a:avLst/>
          </a:prstGeom>
          <a:noFill/>
          <a:ln cap="sq" cmpd="sng" w="127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pic>
        <p:nvPicPr>
          <p:cNvPr descr="downspout disconnection2.jpg" id="296" name="Google Shape;296;p19"/>
          <p:cNvPicPr preferRelativeResize="0"/>
          <p:nvPr/>
        </p:nvPicPr>
        <p:blipFill rotWithShape="1">
          <a:blip r:embed="rId6">
            <a:alphaModFix/>
          </a:blip>
          <a:srcRect b="0" l="0" r="0" t="0"/>
          <a:stretch/>
        </p:blipFill>
        <p:spPr>
          <a:xfrm>
            <a:off x="6248400" y="3956050"/>
            <a:ext cx="2514600" cy="2901950"/>
          </a:xfrm>
          <a:prstGeom prst="rect">
            <a:avLst/>
          </a:prstGeom>
          <a:noFill/>
          <a:ln>
            <a:noFill/>
          </a:ln>
        </p:spPr>
      </p:pic>
      <p:pic>
        <p:nvPicPr>
          <p:cNvPr descr="CuttingDownSpout_100.jpg" id="297" name="Google Shape;297;p19"/>
          <p:cNvPicPr preferRelativeResize="0"/>
          <p:nvPr/>
        </p:nvPicPr>
        <p:blipFill rotWithShape="1">
          <a:blip r:embed="rId7">
            <a:alphaModFix/>
          </a:blip>
          <a:srcRect b="0" l="0" r="0" t="0"/>
          <a:stretch/>
        </p:blipFill>
        <p:spPr>
          <a:xfrm>
            <a:off x="7010400" y="1143000"/>
            <a:ext cx="1828800" cy="2743200"/>
          </a:xfrm>
          <a:prstGeom prst="rect">
            <a:avLst/>
          </a:prstGeom>
          <a:noFill/>
          <a:ln cap="flat" cmpd="sng" w="9525">
            <a:solidFill>
              <a:srgbClr val="000000"/>
            </a:solidFill>
            <a:prstDash val="solid"/>
            <a:miter lim="800000"/>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
          <p:cNvSpPr txBox="1"/>
          <p:nvPr/>
        </p:nvSpPr>
        <p:spPr>
          <a:xfrm>
            <a:off x="609600" y="609600"/>
            <a:ext cx="76200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Times New Roman"/>
                <a:ea typeface="Times New Roman"/>
                <a:cs typeface="Times New Roman"/>
                <a:sym typeface="Times New Roman"/>
              </a:rPr>
              <a:t>What is a Rain Barrel??</a:t>
            </a:r>
            <a:endParaRPr b="0" i="0" sz="4400" u="none" cap="none" strike="noStrike">
              <a:solidFill>
                <a:schemeClr val="dk1"/>
              </a:solidFill>
              <a:latin typeface="Times New Roman"/>
              <a:ea typeface="Times New Roman"/>
              <a:cs typeface="Times New Roman"/>
              <a:sym typeface="Times New Roman"/>
            </a:endParaRPr>
          </a:p>
        </p:txBody>
      </p:sp>
      <p:sp>
        <p:nvSpPr>
          <p:cNvPr id="139" name="Google Shape;139;p2"/>
          <p:cNvSpPr txBox="1"/>
          <p:nvPr/>
        </p:nvSpPr>
        <p:spPr>
          <a:xfrm>
            <a:off x="609600" y="1447800"/>
            <a:ext cx="66294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A water tank that collects and stores rain water runoff from a roof top via pipes (downspouts). </a:t>
            </a:r>
            <a:endParaRPr b="0" i="0" sz="2400" u="none" cap="none" strike="noStrike">
              <a:solidFill>
                <a:schemeClr val="dk1"/>
              </a:solidFill>
              <a:latin typeface="Times New Roman"/>
              <a:ea typeface="Times New Roman"/>
              <a:cs typeface="Times New Roman"/>
              <a:sym typeface="Times New Roman"/>
            </a:endParaRPr>
          </a:p>
        </p:txBody>
      </p:sp>
      <p:pic>
        <p:nvPicPr>
          <p:cNvPr descr="Image result for rain barrel definition" id="140" name="Google Shape;140;p2"/>
          <p:cNvPicPr preferRelativeResize="0"/>
          <p:nvPr/>
        </p:nvPicPr>
        <p:blipFill rotWithShape="1">
          <a:blip r:embed="rId3">
            <a:alphaModFix/>
          </a:blip>
          <a:srcRect b="0" l="0" r="0" t="0"/>
          <a:stretch/>
        </p:blipFill>
        <p:spPr>
          <a:xfrm>
            <a:off x="1295400" y="2514600"/>
            <a:ext cx="3886200" cy="3886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0"/>
          <p:cNvSpPr txBox="1"/>
          <p:nvPr/>
        </p:nvSpPr>
        <p:spPr>
          <a:xfrm>
            <a:off x="0" y="762000"/>
            <a:ext cx="91440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Times New Roman"/>
                <a:ea typeface="Times New Roman"/>
                <a:cs typeface="Times New Roman"/>
                <a:sym typeface="Times New Roman"/>
              </a:rPr>
              <a:t>What are some other ways you can do your part?</a:t>
            </a:r>
            <a:endParaRPr b="0" i="0" sz="1400" u="none" cap="none" strike="noStrike">
              <a:solidFill>
                <a:srgbClr val="000000"/>
              </a:solidFill>
              <a:latin typeface="Arial"/>
              <a:ea typeface="Arial"/>
              <a:cs typeface="Arial"/>
              <a:sym typeface="Arial"/>
            </a:endParaRPr>
          </a:p>
        </p:txBody>
      </p:sp>
      <p:pic>
        <p:nvPicPr>
          <p:cNvPr descr="bioretention_7" id="304" name="Google Shape;304;p20"/>
          <p:cNvPicPr preferRelativeResize="0"/>
          <p:nvPr/>
        </p:nvPicPr>
        <p:blipFill rotWithShape="1">
          <a:blip r:embed="rId3">
            <a:alphaModFix/>
          </a:blip>
          <a:srcRect b="0" l="0" r="0" t="0"/>
          <a:stretch/>
        </p:blipFill>
        <p:spPr>
          <a:xfrm>
            <a:off x="5334000" y="3929063"/>
            <a:ext cx="2833688" cy="2130425"/>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
        <p:nvSpPr>
          <p:cNvPr id="305" name="Google Shape;305;p20"/>
          <p:cNvSpPr txBox="1"/>
          <p:nvPr/>
        </p:nvSpPr>
        <p:spPr>
          <a:xfrm>
            <a:off x="5257800" y="6138863"/>
            <a:ext cx="2895600" cy="338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Times New Roman"/>
                <a:ea typeface="Times New Roman"/>
                <a:cs typeface="Times New Roman"/>
                <a:sym typeface="Times New Roman"/>
              </a:rPr>
              <a:t>Install Rain Gardens</a:t>
            </a:r>
            <a:endParaRPr b="0" i="0" sz="1400" u="none" cap="none" strike="noStrike">
              <a:solidFill>
                <a:srgbClr val="000000"/>
              </a:solidFill>
              <a:latin typeface="Arial"/>
              <a:ea typeface="Arial"/>
              <a:cs typeface="Arial"/>
              <a:sym typeface="Arial"/>
            </a:endParaRPr>
          </a:p>
        </p:txBody>
      </p:sp>
      <p:pic>
        <p:nvPicPr>
          <p:cNvPr descr="Long Branch" id="306" name="Google Shape;306;p20"/>
          <p:cNvPicPr preferRelativeResize="0"/>
          <p:nvPr/>
        </p:nvPicPr>
        <p:blipFill rotWithShape="1">
          <a:blip r:embed="rId4">
            <a:alphaModFix/>
          </a:blip>
          <a:srcRect b="0" l="0" r="0" t="0"/>
          <a:stretch/>
        </p:blipFill>
        <p:spPr>
          <a:xfrm>
            <a:off x="2362200" y="1447800"/>
            <a:ext cx="3962400" cy="21336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
        <p:nvSpPr>
          <p:cNvPr id="307" name="Google Shape;307;p20"/>
          <p:cNvSpPr txBox="1"/>
          <p:nvPr/>
        </p:nvSpPr>
        <p:spPr>
          <a:xfrm>
            <a:off x="2362200" y="3624263"/>
            <a:ext cx="3810000" cy="338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Times New Roman"/>
                <a:ea typeface="Times New Roman"/>
                <a:cs typeface="Times New Roman"/>
                <a:sym typeface="Times New Roman"/>
              </a:rPr>
              <a:t>Plant Trees</a:t>
            </a:r>
            <a:endParaRPr b="0" i="0" sz="1400" u="none" cap="none" strike="noStrike">
              <a:solidFill>
                <a:srgbClr val="000000"/>
              </a:solidFill>
              <a:latin typeface="Arial"/>
              <a:ea typeface="Arial"/>
              <a:cs typeface="Arial"/>
              <a:sym typeface="Arial"/>
            </a:endParaRPr>
          </a:p>
        </p:txBody>
      </p:sp>
      <p:sp>
        <p:nvSpPr>
          <p:cNvPr id="308" name="Google Shape;308;p20"/>
          <p:cNvSpPr txBox="1"/>
          <p:nvPr/>
        </p:nvSpPr>
        <p:spPr>
          <a:xfrm>
            <a:off x="838200" y="6215062"/>
            <a:ext cx="2133600" cy="338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Times New Roman"/>
                <a:ea typeface="Times New Roman"/>
                <a:cs typeface="Times New Roman"/>
                <a:sym typeface="Times New Roman"/>
              </a:rPr>
              <a:t>Install Porous Pavers</a:t>
            </a:r>
            <a:endParaRPr b="0" i="0" sz="1400" u="none" cap="none" strike="noStrike">
              <a:solidFill>
                <a:srgbClr val="000000"/>
              </a:solidFill>
              <a:latin typeface="Arial"/>
              <a:ea typeface="Arial"/>
              <a:cs typeface="Arial"/>
              <a:sym typeface="Arial"/>
            </a:endParaRPr>
          </a:p>
        </p:txBody>
      </p:sp>
      <p:sp>
        <p:nvSpPr>
          <p:cNvPr id="309" name="Google Shape;309;p20"/>
          <p:cNvSpPr txBox="1"/>
          <p:nvPr/>
        </p:nvSpPr>
        <p:spPr>
          <a:xfrm>
            <a:off x="5029200" y="6596062"/>
            <a:ext cx="4038600" cy="261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Times New Roman"/>
                <a:ea typeface="Times New Roman"/>
                <a:cs typeface="Times New Roman"/>
                <a:sym typeface="Times New Roman"/>
              </a:rPr>
              <a:t>Photo Credit: </a:t>
            </a:r>
            <a:r>
              <a:rPr b="0" i="1" lang="en-US" sz="1100" u="none" cap="none" strike="noStrike">
                <a:solidFill>
                  <a:schemeClr val="dk1"/>
                </a:solidFill>
                <a:latin typeface="Times New Roman"/>
                <a:ea typeface="Times New Roman"/>
                <a:cs typeface="Times New Roman"/>
                <a:sym typeface="Times New Roman"/>
              </a:rPr>
              <a:t>Karen Firehock &amp; Dave Hirschaman</a:t>
            </a:r>
            <a:endParaRPr b="0" i="0" sz="1100" u="none" cap="none" strike="noStrike">
              <a:solidFill>
                <a:schemeClr val="dk1"/>
              </a:solidFill>
              <a:latin typeface="Times New Roman"/>
              <a:ea typeface="Times New Roman"/>
              <a:cs typeface="Times New Roman"/>
              <a:sym typeface="Times New Roman"/>
            </a:endParaRPr>
          </a:p>
        </p:txBody>
      </p:sp>
      <p:pic>
        <p:nvPicPr>
          <p:cNvPr descr="grass pavement" id="310" name="Google Shape;310;p20"/>
          <p:cNvPicPr preferRelativeResize="0"/>
          <p:nvPr/>
        </p:nvPicPr>
        <p:blipFill rotWithShape="1">
          <a:blip r:embed="rId5">
            <a:alphaModFix/>
          </a:blip>
          <a:srcRect b="0" l="0" r="0" t="0"/>
          <a:stretch/>
        </p:blipFill>
        <p:spPr>
          <a:xfrm>
            <a:off x="512763" y="3965575"/>
            <a:ext cx="2840037" cy="2130425"/>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1"/>
          <p:cNvSpPr txBox="1"/>
          <p:nvPr/>
        </p:nvSpPr>
        <p:spPr>
          <a:xfrm>
            <a:off x="0" y="609600"/>
            <a:ext cx="9144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2A1000"/>
                </a:solidFill>
                <a:latin typeface="Times New Roman"/>
                <a:ea typeface="Times New Roman"/>
                <a:cs typeface="Times New Roman"/>
                <a:sym typeface="Times New Roman"/>
              </a:rPr>
              <a:t>Other rain barrel benefits</a:t>
            </a:r>
            <a:endParaRPr b="0" i="0" sz="1400" u="none" cap="none" strike="noStrike">
              <a:solidFill>
                <a:srgbClr val="000000"/>
              </a:solidFill>
              <a:latin typeface="Arial"/>
              <a:ea typeface="Arial"/>
              <a:cs typeface="Arial"/>
              <a:sym typeface="Arial"/>
            </a:endParaRPr>
          </a:p>
        </p:txBody>
      </p:sp>
      <p:sp>
        <p:nvSpPr>
          <p:cNvPr id="317" name="Google Shape;317;p21"/>
          <p:cNvSpPr txBox="1"/>
          <p:nvPr/>
        </p:nvSpPr>
        <p:spPr>
          <a:xfrm>
            <a:off x="0" y="1676400"/>
            <a:ext cx="7772400" cy="4114800"/>
          </a:xfrm>
          <a:prstGeom prst="rect">
            <a:avLst/>
          </a:prstGeom>
          <a:noFill/>
          <a:ln>
            <a:noFill/>
          </a:ln>
        </p:spPr>
        <p:txBody>
          <a:bodyPr anchorCtr="0" anchor="t" bIns="45700" lIns="91425" spcFirstLastPara="1" rIns="91425" wrap="square" tIns="45700">
            <a:noAutofit/>
          </a:bodyPr>
          <a:lstStyle/>
          <a:p>
            <a:pPr indent="-342900" lvl="2" marL="34290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Your garden will love it</a:t>
            </a:r>
            <a:endParaRPr b="0" i="0" sz="1400" u="none" cap="none" strike="noStrike">
              <a:solidFill>
                <a:srgbClr val="000000"/>
              </a:solidFill>
              <a:latin typeface="Arial"/>
              <a:ea typeface="Arial"/>
              <a:cs typeface="Arial"/>
              <a:sym typeface="Arial"/>
            </a:endParaRPr>
          </a:p>
          <a:p>
            <a:pPr indent="-342900" lvl="2" marL="342900" marR="0" rtl="0" algn="l">
              <a:lnSpc>
                <a:spcPct val="100000"/>
              </a:lnSpc>
              <a:spcBef>
                <a:spcPts val="560"/>
              </a:spcBef>
              <a:spcAft>
                <a:spcPts val="0"/>
              </a:spcAft>
              <a:buClr>
                <a:schemeClr val="dk1"/>
              </a:buClr>
              <a:buSzPts val="2800"/>
              <a:buFont typeface="Times New Roman"/>
              <a:buChar char="•"/>
            </a:pPr>
            <a:r>
              <a:rPr b="0" i="0" lang="en-US" sz="2800" u="none" cap="none" strike="noStrike">
                <a:solidFill>
                  <a:schemeClr val="dk1"/>
                </a:solidFill>
                <a:latin typeface="Times New Roman"/>
                <a:ea typeface="Times New Roman"/>
                <a:cs typeface="Times New Roman"/>
                <a:sym typeface="Times New Roman"/>
              </a:rPr>
              <a:t>No salts or chemicals, slightly acidic pH</a:t>
            </a:r>
            <a:endParaRPr b="0" i="0" sz="1400" u="none" cap="none" strike="noStrike">
              <a:solidFill>
                <a:srgbClr val="000000"/>
              </a:solidFill>
              <a:latin typeface="Arial"/>
              <a:ea typeface="Arial"/>
              <a:cs typeface="Arial"/>
              <a:sym typeface="Arial"/>
            </a:endParaRPr>
          </a:p>
          <a:p>
            <a:pPr indent="-139700" lvl="0" marL="342900" marR="0" rtl="0" algn="l">
              <a:lnSpc>
                <a:spcPct val="100000"/>
              </a:lnSpc>
              <a:spcBef>
                <a:spcPts val="640"/>
              </a:spcBef>
              <a:spcAft>
                <a:spcPts val="0"/>
              </a:spcAft>
              <a:buClr>
                <a:schemeClr val="dk1"/>
              </a:buClr>
              <a:buSzPts val="3200"/>
              <a:buFont typeface="Times New Roman"/>
              <a:buNone/>
            </a:pPr>
            <a:r>
              <a:t/>
            </a:r>
            <a:endParaRPr b="0" i="0" sz="3200" u="none" cap="none" strike="noStrike">
              <a:solidFill>
                <a:schemeClr val="dk1"/>
              </a:solidFill>
              <a:latin typeface="Times New Roman"/>
              <a:ea typeface="Times New Roman"/>
              <a:cs typeface="Times New Roman"/>
              <a:sym typeface="Times New Roman"/>
            </a:endParaRPr>
          </a:p>
          <a:p>
            <a:pPr indent="-139700" lvl="0" marL="342900" marR="0" rtl="0" algn="l">
              <a:lnSpc>
                <a:spcPct val="100000"/>
              </a:lnSpc>
              <a:spcBef>
                <a:spcPts val="640"/>
              </a:spcBef>
              <a:spcAft>
                <a:spcPts val="0"/>
              </a:spcAft>
              <a:buClr>
                <a:schemeClr val="dk1"/>
              </a:buClr>
              <a:buSzPts val="3200"/>
              <a:buFont typeface="Times New Roman"/>
              <a:buNone/>
            </a:pPr>
            <a:r>
              <a:t/>
            </a:r>
            <a:endParaRPr b="0" i="0" sz="3200" u="none" cap="none" strike="noStrike">
              <a:solidFill>
                <a:schemeClr val="dk1"/>
              </a:solidFill>
              <a:latin typeface="Times New Roman"/>
              <a:ea typeface="Times New Roman"/>
              <a:cs typeface="Times New Roman"/>
              <a:sym typeface="Times New Roman"/>
            </a:endParaRPr>
          </a:p>
          <a:p>
            <a:pPr indent="-342900" lvl="0" marL="342900" marR="0" rtl="0" algn="l">
              <a:lnSpc>
                <a:spcPct val="100000"/>
              </a:lnSpc>
              <a:spcBef>
                <a:spcPts val="640"/>
              </a:spcBef>
              <a:spcAft>
                <a:spcPts val="0"/>
              </a:spcAft>
              <a:buClr>
                <a:srgbClr val="000000"/>
              </a:buClr>
              <a:buSzPts val="3200"/>
              <a:buFont typeface="Arial"/>
              <a:buNone/>
            </a:pPr>
            <a:br>
              <a:rPr b="0" i="0" lang="en-US" sz="3200" u="none" cap="none" strike="noStrike">
                <a:solidFill>
                  <a:schemeClr val="dk1"/>
                </a:solidFill>
                <a:latin typeface="Times New Roman"/>
                <a:ea typeface="Times New Roman"/>
                <a:cs typeface="Times New Roman"/>
                <a:sym typeface="Times New Roman"/>
              </a:rPr>
            </a:br>
            <a:endParaRPr b="0" i="0" sz="3200" u="none" cap="none" strike="noStrike">
              <a:solidFill>
                <a:schemeClr val="dk1"/>
              </a:solidFill>
              <a:latin typeface="Times New Roman"/>
              <a:ea typeface="Times New Roman"/>
              <a:cs typeface="Times New Roman"/>
              <a:sym typeface="Times New Roman"/>
            </a:endParaRPr>
          </a:p>
        </p:txBody>
      </p:sp>
      <p:pic>
        <p:nvPicPr>
          <p:cNvPr descr="\\W2K3\Obropta-GIS\Rain Garden Projects\Union County\Fanwood Memorial Library\Photographs 072908\DSC03019.JPG" id="318" name="Google Shape;318;p21"/>
          <p:cNvPicPr preferRelativeResize="0"/>
          <p:nvPr/>
        </p:nvPicPr>
        <p:blipFill rotWithShape="1">
          <a:blip r:embed="rId3">
            <a:alphaModFix/>
          </a:blip>
          <a:srcRect b="0" l="0" r="0" t="0"/>
          <a:stretch/>
        </p:blipFill>
        <p:spPr>
          <a:xfrm>
            <a:off x="76200" y="2667000"/>
            <a:ext cx="3251200" cy="2438400"/>
          </a:xfrm>
          <a:prstGeom prst="rect">
            <a:avLst/>
          </a:prstGeom>
          <a:noFill/>
          <a:ln>
            <a:noFill/>
          </a:ln>
        </p:spPr>
      </p:pic>
      <p:pic>
        <p:nvPicPr>
          <p:cNvPr descr="G:\Rain Garden Projects\Union County\Hanson House Hanson Park Conservancy\Photographs 070208\DSC02113.JPG" id="319" name="Google Shape;319;p21"/>
          <p:cNvPicPr preferRelativeResize="0"/>
          <p:nvPr/>
        </p:nvPicPr>
        <p:blipFill rotWithShape="1">
          <a:blip r:embed="rId4">
            <a:alphaModFix/>
          </a:blip>
          <a:srcRect b="-265" l="21840" r="4721" t="8598"/>
          <a:stretch/>
        </p:blipFill>
        <p:spPr>
          <a:xfrm>
            <a:off x="3810000" y="2667000"/>
            <a:ext cx="2607910" cy="2441448"/>
          </a:xfrm>
          <a:prstGeom prst="rect">
            <a:avLst/>
          </a:prstGeom>
          <a:noFill/>
          <a:ln>
            <a:noFill/>
          </a:ln>
        </p:spPr>
      </p:pic>
      <p:pic>
        <p:nvPicPr>
          <p:cNvPr descr="G:\Rain Garden Projects\Union County\USDA Documents\RG Photos\HPIM0328.JPG" id="320" name="Google Shape;320;p21"/>
          <p:cNvPicPr preferRelativeResize="0"/>
          <p:nvPr/>
        </p:nvPicPr>
        <p:blipFill rotWithShape="1">
          <a:blip r:embed="rId5">
            <a:alphaModFix/>
          </a:blip>
          <a:srcRect b="0" l="0" r="0" t="0"/>
          <a:stretch/>
        </p:blipFill>
        <p:spPr>
          <a:xfrm>
            <a:off x="1828800" y="4340352"/>
            <a:ext cx="3212505" cy="244144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2"/>
          <p:cNvSpPr txBox="1"/>
          <p:nvPr/>
        </p:nvSpPr>
        <p:spPr>
          <a:xfrm>
            <a:off x="457200" y="1828800"/>
            <a:ext cx="61722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2A1000"/>
                </a:solidFill>
                <a:latin typeface="Times New Roman"/>
                <a:ea typeface="Times New Roman"/>
                <a:cs typeface="Times New Roman"/>
                <a:sym typeface="Times New Roman"/>
              </a:rPr>
              <a:t>Protect valuable landscape during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2A1000"/>
                </a:solidFill>
                <a:latin typeface="Times New Roman"/>
                <a:ea typeface="Times New Roman"/>
                <a:cs typeface="Times New Roman"/>
                <a:sym typeface="Times New Roman"/>
              </a:rPr>
              <a:t>times of drought</a:t>
            </a:r>
            <a:endParaRPr b="0" i="0" sz="1400" u="none" cap="none" strike="noStrike">
              <a:solidFill>
                <a:srgbClr val="000000"/>
              </a:solidFill>
              <a:latin typeface="Arial"/>
              <a:ea typeface="Arial"/>
              <a:cs typeface="Arial"/>
              <a:sym typeface="Arial"/>
            </a:endParaRPr>
          </a:p>
        </p:txBody>
      </p:sp>
      <p:sp>
        <p:nvSpPr>
          <p:cNvPr id="327" name="Google Shape;327;p22"/>
          <p:cNvSpPr txBox="1"/>
          <p:nvPr/>
        </p:nvSpPr>
        <p:spPr>
          <a:xfrm>
            <a:off x="609600" y="5791200"/>
            <a:ext cx="7772400" cy="609600"/>
          </a:xfrm>
          <a:prstGeom prst="rect">
            <a:avLst/>
          </a:prstGeom>
          <a:noFill/>
          <a:ln>
            <a:noFill/>
          </a:ln>
        </p:spPr>
        <p:txBody>
          <a:bodyPr anchorCtr="0" anchor="t" bIns="45700" lIns="91425" spcFirstLastPara="1" rIns="91425" wrap="square" tIns="45700">
            <a:noAutofit/>
          </a:bodyPr>
          <a:lstStyle/>
          <a:p>
            <a:pPr indent="-342900" lvl="2" marL="34290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No Rain Barrel	    With Rain Barrel</a:t>
            </a:r>
            <a:endParaRPr b="0" i="0" sz="1400" u="none" cap="none" strike="noStrike">
              <a:solidFill>
                <a:srgbClr val="000000"/>
              </a:solidFill>
              <a:latin typeface="Arial"/>
              <a:ea typeface="Arial"/>
              <a:cs typeface="Arial"/>
              <a:sym typeface="Arial"/>
            </a:endParaRPr>
          </a:p>
          <a:p>
            <a:pPr indent="-139700" lvl="0" marL="342900" marR="0" rtl="0" algn="l">
              <a:lnSpc>
                <a:spcPct val="100000"/>
              </a:lnSpc>
              <a:spcBef>
                <a:spcPts val="640"/>
              </a:spcBef>
              <a:spcAft>
                <a:spcPts val="0"/>
              </a:spcAft>
              <a:buClr>
                <a:schemeClr val="dk1"/>
              </a:buClr>
              <a:buSzPts val="3200"/>
              <a:buFont typeface="Times New Roman"/>
              <a:buNone/>
            </a:pPr>
            <a:r>
              <a:t/>
            </a:r>
            <a:endParaRPr b="0" i="0" sz="3200" u="none" cap="none" strike="noStrike">
              <a:solidFill>
                <a:schemeClr val="dk1"/>
              </a:solidFill>
              <a:latin typeface="Times New Roman"/>
              <a:ea typeface="Times New Roman"/>
              <a:cs typeface="Times New Roman"/>
              <a:sym typeface="Times New Roman"/>
            </a:endParaRPr>
          </a:p>
          <a:p>
            <a:pPr indent="-139700" lvl="0" marL="342900" marR="0" rtl="0" algn="l">
              <a:lnSpc>
                <a:spcPct val="100000"/>
              </a:lnSpc>
              <a:spcBef>
                <a:spcPts val="640"/>
              </a:spcBef>
              <a:spcAft>
                <a:spcPts val="0"/>
              </a:spcAft>
              <a:buClr>
                <a:schemeClr val="dk1"/>
              </a:buClr>
              <a:buSzPts val="3200"/>
              <a:buFont typeface="Times New Roman"/>
              <a:buNone/>
            </a:pPr>
            <a:r>
              <a:t/>
            </a:r>
            <a:endParaRPr b="0" i="0" sz="3200" u="none" cap="none" strike="noStrike">
              <a:solidFill>
                <a:schemeClr val="dk1"/>
              </a:solidFill>
              <a:latin typeface="Times New Roman"/>
              <a:ea typeface="Times New Roman"/>
              <a:cs typeface="Times New Roman"/>
              <a:sym typeface="Times New Roman"/>
            </a:endParaRPr>
          </a:p>
          <a:p>
            <a:pPr indent="-342900" lvl="0" marL="342900" marR="0" rtl="0" algn="l">
              <a:lnSpc>
                <a:spcPct val="100000"/>
              </a:lnSpc>
              <a:spcBef>
                <a:spcPts val="640"/>
              </a:spcBef>
              <a:spcAft>
                <a:spcPts val="0"/>
              </a:spcAft>
              <a:buClr>
                <a:srgbClr val="000000"/>
              </a:buClr>
              <a:buSzPts val="3200"/>
              <a:buFont typeface="Arial"/>
              <a:buNone/>
            </a:pPr>
            <a:br>
              <a:rPr b="0" i="0" lang="en-US" sz="3200" u="none" cap="none" strike="noStrike">
                <a:solidFill>
                  <a:schemeClr val="dk1"/>
                </a:solidFill>
                <a:latin typeface="Times New Roman"/>
                <a:ea typeface="Times New Roman"/>
                <a:cs typeface="Times New Roman"/>
                <a:sym typeface="Times New Roman"/>
              </a:rPr>
            </a:br>
            <a:endParaRPr b="0" i="0" sz="3200" u="none" cap="none" strike="noStrike">
              <a:solidFill>
                <a:schemeClr val="dk1"/>
              </a:solidFill>
              <a:latin typeface="Times New Roman"/>
              <a:ea typeface="Times New Roman"/>
              <a:cs typeface="Times New Roman"/>
              <a:sym typeface="Times New Roman"/>
            </a:endParaRPr>
          </a:p>
        </p:txBody>
      </p:sp>
      <p:pic>
        <p:nvPicPr>
          <p:cNvPr descr="http://gardendesk.typepad.com/.a/6a00e54efed4088834011279151b7228a4-pi" id="328" name="Google Shape;328;p22"/>
          <p:cNvPicPr preferRelativeResize="0"/>
          <p:nvPr/>
        </p:nvPicPr>
        <p:blipFill rotWithShape="1">
          <a:blip r:embed="rId3">
            <a:alphaModFix/>
          </a:blip>
          <a:srcRect b="0" l="0" r="0" t="0"/>
          <a:stretch/>
        </p:blipFill>
        <p:spPr>
          <a:xfrm>
            <a:off x="228600" y="3429000"/>
            <a:ext cx="3048000" cy="22860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pic>
        <p:nvPicPr>
          <p:cNvPr descr="http://www.backyardwisdom.info/blogarchives/DividedDaylilies.jpg" id="329" name="Google Shape;329;p22"/>
          <p:cNvPicPr preferRelativeResize="0"/>
          <p:nvPr/>
        </p:nvPicPr>
        <p:blipFill rotWithShape="1">
          <a:blip r:embed="rId4">
            <a:alphaModFix/>
          </a:blip>
          <a:srcRect b="0" l="0" r="0" t="0"/>
          <a:stretch/>
        </p:blipFill>
        <p:spPr>
          <a:xfrm>
            <a:off x="3657600" y="3429000"/>
            <a:ext cx="2587625" cy="22860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
        <p:nvSpPr>
          <p:cNvPr id="330" name="Google Shape;330;p22"/>
          <p:cNvSpPr txBox="1"/>
          <p:nvPr/>
        </p:nvSpPr>
        <p:spPr>
          <a:xfrm>
            <a:off x="0" y="609600"/>
            <a:ext cx="9144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2A1000"/>
                </a:solidFill>
                <a:latin typeface="Times New Roman"/>
                <a:ea typeface="Times New Roman"/>
                <a:cs typeface="Times New Roman"/>
                <a:sym typeface="Times New Roman"/>
              </a:rPr>
              <a:t>Other rain barrel benefits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3"/>
          <p:cNvSpPr txBox="1"/>
          <p:nvPr/>
        </p:nvSpPr>
        <p:spPr>
          <a:xfrm>
            <a:off x="304800" y="609600"/>
            <a:ext cx="80772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2A1000"/>
                </a:solidFill>
                <a:latin typeface="Times New Roman"/>
                <a:ea typeface="Times New Roman"/>
                <a:cs typeface="Times New Roman"/>
                <a:sym typeface="Times New Roman"/>
              </a:rPr>
              <a:t>Rain Barrel Use and Care</a:t>
            </a:r>
            <a:endParaRPr b="0" i="0" sz="1400" u="none" cap="none" strike="noStrike">
              <a:solidFill>
                <a:srgbClr val="000000"/>
              </a:solidFill>
              <a:latin typeface="Arial"/>
              <a:ea typeface="Arial"/>
              <a:cs typeface="Arial"/>
              <a:sym typeface="Arial"/>
            </a:endParaRPr>
          </a:p>
        </p:txBody>
      </p:sp>
      <p:pic>
        <p:nvPicPr>
          <p:cNvPr descr="http://i.ehow.com/images/GlobalPhoto/Articles/4903480/RainBarrelCollectionSystem-main_Full.jpg" id="337" name="Google Shape;337;p23"/>
          <p:cNvPicPr preferRelativeResize="0"/>
          <p:nvPr/>
        </p:nvPicPr>
        <p:blipFill rotWithShape="1">
          <a:blip r:embed="rId3">
            <a:alphaModFix/>
          </a:blip>
          <a:srcRect b="0" l="0" r="0" t="0"/>
          <a:stretch/>
        </p:blipFill>
        <p:spPr>
          <a:xfrm>
            <a:off x="6400800" y="1752600"/>
            <a:ext cx="2438400" cy="32512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
        <p:nvSpPr>
          <p:cNvPr id="338" name="Google Shape;338;p23"/>
          <p:cNvSpPr txBox="1"/>
          <p:nvPr/>
        </p:nvSpPr>
        <p:spPr>
          <a:xfrm>
            <a:off x="0" y="1981200"/>
            <a:ext cx="6781800" cy="411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rgbClr val="2A1000"/>
              </a:buClr>
              <a:buSzPts val="3200"/>
              <a:buFont typeface="Times New Roman"/>
              <a:buChar char="•"/>
            </a:pPr>
            <a:r>
              <a:rPr b="0" i="0" lang="en-US" sz="3200" u="sng" cap="none" strike="noStrike">
                <a:solidFill>
                  <a:srgbClr val="2A1000"/>
                </a:solidFill>
                <a:latin typeface="Times New Roman"/>
                <a:ea typeface="Times New Roman"/>
                <a:cs typeface="Times New Roman"/>
                <a:sym typeface="Times New Roman"/>
              </a:rPr>
              <a:t>Do not</a:t>
            </a:r>
            <a:r>
              <a:rPr b="0" i="0" lang="en-US" sz="3200" u="none" cap="none" strike="noStrike">
                <a:solidFill>
                  <a:srgbClr val="2A1000"/>
                </a:solidFill>
                <a:latin typeface="Times New Roman"/>
                <a:ea typeface="Times New Roman"/>
                <a:cs typeface="Times New Roman"/>
                <a:sym typeface="Times New Roman"/>
              </a:rPr>
              <a:t> use rain barrel water for cooking or drinking</a:t>
            </a:r>
            <a:endParaRPr b="0" i="0" sz="1400" u="none" cap="none" strike="noStrike">
              <a:solidFill>
                <a:srgbClr val="000000"/>
              </a:solidFill>
              <a:latin typeface="Arial"/>
              <a:ea typeface="Arial"/>
              <a:cs typeface="Arial"/>
              <a:sym typeface="Arial"/>
            </a:endParaRPr>
          </a:p>
          <a:p>
            <a:pPr indent="-139700" lvl="0" marL="342900" marR="0" rtl="0" algn="l">
              <a:lnSpc>
                <a:spcPct val="80000"/>
              </a:lnSpc>
              <a:spcBef>
                <a:spcPts val="640"/>
              </a:spcBef>
              <a:spcAft>
                <a:spcPts val="0"/>
              </a:spcAft>
              <a:buClr>
                <a:schemeClr val="dk1"/>
              </a:buClr>
              <a:buSzPts val="3200"/>
              <a:buFont typeface="Times New Roman"/>
              <a:buNone/>
            </a:pPr>
            <a:r>
              <a:t/>
            </a:r>
            <a:endParaRPr b="0" i="0" sz="3200" u="none" cap="none" strike="noStrike">
              <a:solidFill>
                <a:srgbClr val="2A1000"/>
              </a:solidFill>
              <a:latin typeface="Times New Roman"/>
              <a:ea typeface="Times New Roman"/>
              <a:cs typeface="Times New Roman"/>
              <a:sym typeface="Times New Roman"/>
            </a:endParaRPr>
          </a:p>
          <a:p>
            <a:pPr indent="-342900" lvl="0" marL="342900" marR="0" rtl="0" algn="l">
              <a:lnSpc>
                <a:spcPct val="80000"/>
              </a:lnSpc>
              <a:spcBef>
                <a:spcPts val="640"/>
              </a:spcBef>
              <a:spcAft>
                <a:spcPts val="0"/>
              </a:spcAft>
              <a:buClr>
                <a:srgbClr val="2A1000"/>
              </a:buClr>
              <a:buSzPts val="3200"/>
              <a:buFont typeface="Times New Roman"/>
              <a:buChar char="•"/>
            </a:pPr>
            <a:r>
              <a:rPr b="0" i="0" lang="en-US" sz="3200" u="sng" cap="none" strike="noStrike">
                <a:solidFill>
                  <a:srgbClr val="2A1000"/>
                </a:solidFill>
                <a:latin typeface="Times New Roman"/>
                <a:ea typeface="Times New Roman"/>
                <a:cs typeface="Times New Roman"/>
                <a:sym typeface="Times New Roman"/>
              </a:rPr>
              <a:t>Do not</a:t>
            </a:r>
            <a:r>
              <a:rPr b="0" i="0" lang="en-US" sz="3200" u="none" cap="none" strike="noStrike">
                <a:solidFill>
                  <a:srgbClr val="2A1000"/>
                </a:solidFill>
                <a:latin typeface="Times New Roman"/>
                <a:ea typeface="Times New Roman"/>
                <a:cs typeface="Times New Roman"/>
                <a:sym typeface="Times New Roman"/>
              </a:rPr>
              <a:t> collect rain water if you </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640"/>
              </a:spcBef>
              <a:spcAft>
                <a:spcPts val="0"/>
              </a:spcAft>
              <a:buClr>
                <a:srgbClr val="000000"/>
              </a:buClr>
              <a:buSzPts val="3200"/>
              <a:buFont typeface="Arial"/>
              <a:buNone/>
            </a:pPr>
            <a:r>
              <a:rPr b="0" i="0" lang="en-US" sz="3200" u="none" cap="none" strike="noStrike">
                <a:solidFill>
                  <a:srgbClr val="2A1000"/>
                </a:solidFill>
                <a:latin typeface="Times New Roman"/>
                <a:ea typeface="Times New Roman"/>
                <a:cs typeface="Times New Roman"/>
                <a:sym typeface="Times New Roman"/>
              </a:rPr>
              <a:t>have used a moss-killer on your roof</a:t>
            </a:r>
            <a:endParaRPr b="0" i="0" sz="1400" u="none" cap="none" strike="noStrike">
              <a:solidFill>
                <a:srgbClr val="000000"/>
              </a:solidFill>
              <a:latin typeface="Arial"/>
              <a:ea typeface="Arial"/>
              <a:cs typeface="Arial"/>
              <a:sym typeface="Arial"/>
            </a:endParaRPr>
          </a:p>
          <a:p>
            <a:pPr indent="-139700" lvl="0" marL="342900" marR="0" rtl="0" algn="l">
              <a:lnSpc>
                <a:spcPct val="100000"/>
              </a:lnSpc>
              <a:spcBef>
                <a:spcPts val="640"/>
              </a:spcBef>
              <a:spcAft>
                <a:spcPts val="0"/>
              </a:spcAft>
              <a:buClr>
                <a:schemeClr val="dk1"/>
              </a:buClr>
              <a:buSzPts val="3200"/>
              <a:buFont typeface="Times New Roman"/>
              <a:buNone/>
            </a:pPr>
            <a:r>
              <a:t/>
            </a:r>
            <a:endParaRPr b="0" i="0" sz="3200" u="none" cap="none" strike="noStrike">
              <a:solidFill>
                <a:schemeClr val="dk1"/>
              </a:solidFill>
              <a:latin typeface="Times New Roman"/>
              <a:ea typeface="Times New Roman"/>
              <a:cs typeface="Times New Roman"/>
              <a:sym typeface="Times New Roman"/>
            </a:endParaRPr>
          </a:p>
          <a:p>
            <a:pPr indent="-139700" lvl="0" marL="342900" marR="0" rtl="0" algn="l">
              <a:lnSpc>
                <a:spcPct val="100000"/>
              </a:lnSpc>
              <a:spcBef>
                <a:spcPts val="640"/>
              </a:spcBef>
              <a:spcAft>
                <a:spcPts val="0"/>
              </a:spcAft>
              <a:buClr>
                <a:schemeClr val="dk1"/>
              </a:buClr>
              <a:buSzPts val="3200"/>
              <a:buFont typeface="Times New Roman"/>
              <a:buNone/>
            </a:pPr>
            <a:r>
              <a:t/>
            </a:r>
            <a:endParaRPr b="0" i="0" sz="3200" u="none" cap="none" strike="noStrike">
              <a:solidFill>
                <a:schemeClr val="dk1"/>
              </a:solidFill>
              <a:latin typeface="Times New Roman"/>
              <a:ea typeface="Times New Roman"/>
              <a:cs typeface="Times New Roman"/>
              <a:sym typeface="Times New Roman"/>
            </a:endParaRPr>
          </a:p>
        </p:txBody>
      </p:sp>
      <p:pic>
        <p:nvPicPr>
          <p:cNvPr descr="MOSS/MILDEW/ALGAE/LICHEN KILLER" id="339" name="Google Shape;339;p23"/>
          <p:cNvPicPr preferRelativeResize="0"/>
          <p:nvPr/>
        </p:nvPicPr>
        <p:blipFill rotWithShape="1">
          <a:blip r:embed="rId4">
            <a:alphaModFix/>
          </a:blip>
          <a:srcRect b="0" l="0" r="0" t="0"/>
          <a:stretch/>
        </p:blipFill>
        <p:spPr>
          <a:xfrm>
            <a:off x="2438400" y="4513263"/>
            <a:ext cx="1676400" cy="2052637"/>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
        <p:nvSpPr>
          <p:cNvPr id="340" name="Google Shape;340;p23"/>
          <p:cNvSpPr/>
          <p:nvPr/>
        </p:nvSpPr>
        <p:spPr>
          <a:xfrm>
            <a:off x="2362200" y="6611938"/>
            <a:ext cx="1828800" cy="246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2A1000"/>
                </a:solidFill>
                <a:latin typeface="Times New Roman"/>
                <a:ea typeface="Times New Roman"/>
                <a:cs typeface="Times New Roman"/>
                <a:sym typeface="Times New Roman"/>
              </a:rPr>
              <a:t>Photo by:  BugSpray.com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4"/>
          <p:cNvSpPr txBox="1"/>
          <p:nvPr/>
        </p:nvSpPr>
        <p:spPr>
          <a:xfrm>
            <a:off x="685800" y="609600"/>
            <a:ext cx="77724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2A1000"/>
                </a:solidFill>
                <a:latin typeface="Times New Roman"/>
                <a:ea typeface="Times New Roman"/>
                <a:cs typeface="Times New Roman"/>
                <a:sym typeface="Times New Roman"/>
              </a:rPr>
              <a:t>Use of the Water</a:t>
            </a:r>
            <a:endParaRPr b="0" i="0" sz="1400" u="none" cap="none" strike="noStrike">
              <a:solidFill>
                <a:srgbClr val="000000"/>
              </a:solidFill>
              <a:latin typeface="Arial"/>
              <a:ea typeface="Arial"/>
              <a:cs typeface="Arial"/>
              <a:sym typeface="Arial"/>
            </a:endParaRPr>
          </a:p>
        </p:txBody>
      </p:sp>
      <p:sp>
        <p:nvSpPr>
          <p:cNvPr id="347" name="Google Shape;347;p24"/>
          <p:cNvSpPr txBox="1"/>
          <p:nvPr/>
        </p:nvSpPr>
        <p:spPr>
          <a:xfrm>
            <a:off x="0" y="1447800"/>
            <a:ext cx="4419600" cy="5257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rgbClr val="2A1000"/>
              </a:buClr>
              <a:buSzPts val="3200"/>
              <a:buFont typeface="Times New Roman"/>
              <a:buChar char="•"/>
            </a:pPr>
            <a:r>
              <a:rPr b="0" i="0" lang="en-US" sz="3200" u="none" cap="none" strike="noStrike">
                <a:solidFill>
                  <a:srgbClr val="2A1000"/>
                </a:solidFill>
                <a:latin typeface="Times New Roman"/>
                <a:ea typeface="Times New Roman"/>
                <a:cs typeface="Times New Roman"/>
                <a:sym typeface="Times New Roman"/>
              </a:rPr>
              <a:t>Use water within a week or two to discourage algae growth.</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640"/>
              </a:spcBef>
              <a:spcAft>
                <a:spcPts val="0"/>
              </a:spcAft>
              <a:buClr>
                <a:srgbClr val="000000"/>
              </a:buClr>
              <a:buSzPts val="3200"/>
              <a:buFont typeface="Arial"/>
              <a:buNone/>
            </a:pPr>
            <a:r>
              <a:t/>
            </a:r>
            <a:endParaRPr b="0" i="0" sz="3200" u="none" cap="none" strike="noStrike">
              <a:solidFill>
                <a:srgbClr val="2A1000"/>
              </a:solidFill>
              <a:latin typeface="Times New Roman"/>
              <a:ea typeface="Times New Roman"/>
              <a:cs typeface="Times New Roman"/>
              <a:sym typeface="Times New Roman"/>
            </a:endParaRPr>
          </a:p>
          <a:p>
            <a:pPr indent="0" lvl="0" marL="0" marR="0" rtl="0" algn="l">
              <a:lnSpc>
                <a:spcPct val="80000"/>
              </a:lnSpc>
              <a:spcBef>
                <a:spcPts val="640"/>
              </a:spcBef>
              <a:spcAft>
                <a:spcPts val="0"/>
              </a:spcAft>
              <a:buClr>
                <a:srgbClr val="000000"/>
              </a:buClr>
              <a:buSzPts val="3200"/>
              <a:buFont typeface="Arial"/>
              <a:buNone/>
            </a:pPr>
            <a:r>
              <a:t/>
            </a:r>
            <a:endParaRPr b="0" i="0" sz="3200" u="none" cap="none" strike="noStrike">
              <a:solidFill>
                <a:srgbClr val="2A1000"/>
              </a:solidFill>
              <a:latin typeface="Times New Roman"/>
              <a:ea typeface="Times New Roman"/>
              <a:cs typeface="Times New Roman"/>
              <a:sym typeface="Times New Roman"/>
            </a:endParaRPr>
          </a:p>
          <a:p>
            <a:pPr indent="-342900" lvl="0" marL="342900" marR="0" rtl="0" algn="l">
              <a:lnSpc>
                <a:spcPct val="80000"/>
              </a:lnSpc>
              <a:spcBef>
                <a:spcPts val="640"/>
              </a:spcBef>
              <a:spcAft>
                <a:spcPts val="0"/>
              </a:spcAft>
              <a:buClr>
                <a:srgbClr val="2A1000"/>
              </a:buClr>
              <a:buSzPts val="3200"/>
              <a:buFont typeface="Times New Roman"/>
              <a:buChar char="•"/>
            </a:pPr>
            <a:r>
              <a:rPr b="0" i="0" lang="en-US" sz="3200" u="none" cap="none" strike="noStrike">
                <a:solidFill>
                  <a:srgbClr val="2A1000"/>
                </a:solidFill>
                <a:latin typeface="Times New Roman"/>
                <a:ea typeface="Times New Roman"/>
                <a:cs typeface="Times New Roman"/>
                <a:sym typeface="Times New Roman"/>
              </a:rPr>
              <a:t>Use water before next rain is expected or connect to soaker hose in garden.</a:t>
            </a:r>
            <a:endParaRPr b="0" i="0" sz="1400" u="none" cap="none" strike="noStrike">
              <a:solidFill>
                <a:srgbClr val="000000"/>
              </a:solidFill>
              <a:latin typeface="Arial"/>
              <a:ea typeface="Arial"/>
              <a:cs typeface="Arial"/>
              <a:sym typeface="Arial"/>
            </a:endParaRPr>
          </a:p>
          <a:p>
            <a:pPr indent="-139700" lvl="0" marL="342900" marR="0" rtl="0" algn="l">
              <a:lnSpc>
                <a:spcPct val="100000"/>
              </a:lnSpc>
              <a:spcBef>
                <a:spcPts val="640"/>
              </a:spcBef>
              <a:spcAft>
                <a:spcPts val="0"/>
              </a:spcAft>
              <a:buClr>
                <a:schemeClr val="dk1"/>
              </a:buClr>
              <a:buSzPts val="3200"/>
              <a:buFont typeface="Times New Roman"/>
              <a:buNone/>
            </a:pPr>
            <a:r>
              <a:t/>
            </a:r>
            <a:endParaRPr b="0" i="0" sz="3200" u="none" cap="none" strike="noStrike">
              <a:solidFill>
                <a:schemeClr val="dk1"/>
              </a:solidFill>
              <a:latin typeface="Times New Roman"/>
              <a:ea typeface="Times New Roman"/>
              <a:cs typeface="Times New Roman"/>
              <a:sym typeface="Times New Roman"/>
            </a:endParaRPr>
          </a:p>
        </p:txBody>
      </p:sp>
      <p:pic>
        <p:nvPicPr>
          <p:cNvPr id="348" name="Google Shape;348;p24"/>
          <p:cNvPicPr preferRelativeResize="0"/>
          <p:nvPr/>
        </p:nvPicPr>
        <p:blipFill rotWithShape="1">
          <a:blip r:embed="rId3">
            <a:alphaModFix/>
          </a:blip>
          <a:srcRect b="0" l="0" r="0" t="0"/>
          <a:stretch/>
        </p:blipFill>
        <p:spPr>
          <a:xfrm>
            <a:off x="3733799" y="1524000"/>
            <a:ext cx="2868689" cy="2153526"/>
          </a:xfrm>
          <a:prstGeom prst="rect">
            <a:avLst/>
          </a:prstGeom>
          <a:noFill/>
          <a:ln cap="sq" cmpd="thickThin" w="88900">
            <a:solidFill>
              <a:srgbClr val="000000"/>
            </a:solidFill>
            <a:prstDash val="solid"/>
            <a:miter lim="800000"/>
            <a:headEnd len="sm" w="sm" type="none"/>
            <a:tailEnd len="sm" w="sm" type="none"/>
          </a:ln>
        </p:spPr>
      </p:pic>
      <p:pic>
        <p:nvPicPr>
          <p:cNvPr descr="A close up of an animal  Description generated with high confidence" id="349" name="Google Shape;349;p24"/>
          <p:cNvPicPr preferRelativeResize="0"/>
          <p:nvPr/>
        </p:nvPicPr>
        <p:blipFill rotWithShape="1">
          <a:blip r:embed="rId4">
            <a:alphaModFix/>
          </a:blip>
          <a:srcRect b="0" l="0" r="0" t="0"/>
          <a:stretch/>
        </p:blipFill>
        <p:spPr>
          <a:xfrm>
            <a:off x="4419600" y="3962400"/>
            <a:ext cx="2743200" cy="2743200"/>
          </a:xfrm>
          <a:prstGeom prst="rect">
            <a:avLst/>
          </a:prstGeom>
          <a:noFill/>
          <a:ln cap="sq" cmpd="thickThin" w="88900">
            <a:solidFill>
              <a:srgbClr val="000000"/>
            </a:solidFill>
            <a:prstDash val="solid"/>
            <a:miter lim="800000"/>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5"/>
          <p:cNvSpPr txBox="1"/>
          <p:nvPr/>
        </p:nvSpPr>
        <p:spPr>
          <a:xfrm>
            <a:off x="685800" y="381000"/>
            <a:ext cx="77724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2A1000"/>
                </a:solidFill>
                <a:latin typeface="Times New Roman"/>
                <a:ea typeface="Times New Roman"/>
                <a:cs typeface="Times New Roman"/>
                <a:sym typeface="Times New Roman"/>
              </a:rPr>
              <a:t>Use of the Water</a:t>
            </a:r>
            <a:endParaRPr b="0" i="0" sz="1400" u="none" cap="none" strike="noStrike">
              <a:solidFill>
                <a:srgbClr val="000000"/>
              </a:solidFill>
              <a:latin typeface="Arial"/>
              <a:ea typeface="Arial"/>
              <a:cs typeface="Arial"/>
              <a:sym typeface="Arial"/>
            </a:endParaRPr>
          </a:p>
        </p:txBody>
      </p:sp>
      <p:sp>
        <p:nvSpPr>
          <p:cNvPr id="356" name="Google Shape;356;p25"/>
          <p:cNvSpPr txBox="1"/>
          <p:nvPr/>
        </p:nvSpPr>
        <p:spPr>
          <a:xfrm>
            <a:off x="663600" y="1226850"/>
            <a:ext cx="7816800" cy="3947100"/>
          </a:xfrm>
          <a:prstGeom prst="rect">
            <a:avLst/>
          </a:prstGeom>
          <a:noFill/>
          <a:ln>
            <a:noFill/>
          </a:ln>
        </p:spPr>
        <p:txBody>
          <a:bodyPr anchorCtr="0" anchor="t" bIns="91425" lIns="91425" spcFirstLastPara="1" rIns="91425" wrap="square" tIns="91425">
            <a:noAutofit/>
          </a:bodyPr>
          <a:lstStyle/>
          <a:p>
            <a:pPr indent="0" lvl="0" marL="342900" marR="0" rtl="0" algn="ctr">
              <a:lnSpc>
                <a:spcPct val="115000"/>
              </a:lnSpc>
              <a:spcBef>
                <a:spcPts val="800"/>
              </a:spcBef>
              <a:spcAft>
                <a:spcPts val="0"/>
              </a:spcAft>
              <a:buClr>
                <a:schemeClr val="dk1"/>
              </a:buClr>
              <a:buSzPts val="1100"/>
              <a:buFont typeface="Arial"/>
              <a:buNone/>
            </a:pPr>
            <a:r>
              <a:rPr b="1" i="0" lang="en-US" sz="3200" u="none" cap="none" strike="noStrike">
                <a:solidFill>
                  <a:schemeClr val="dk1"/>
                </a:solidFill>
                <a:latin typeface="Times New Roman"/>
                <a:ea typeface="Times New Roman"/>
                <a:cs typeface="Times New Roman"/>
                <a:sym typeface="Times New Roman"/>
              </a:rPr>
              <a:t>In addition to watering gardens:</a:t>
            </a:r>
            <a:endParaRPr b="1" i="0" sz="32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800"/>
              </a:spcBef>
              <a:spcAft>
                <a:spcPts val="0"/>
              </a:spcAft>
              <a:buClr>
                <a:schemeClr val="dk1"/>
              </a:buClr>
              <a:buSzPts val="1100"/>
              <a:buFont typeface="Arial"/>
              <a:buNone/>
            </a:pP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Times New Roman"/>
                <a:ea typeface="Times New Roman"/>
                <a:cs typeface="Times New Roman"/>
                <a:sym typeface="Times New Roman"/>
              </a:rPr>
              <a:t>Wash the dog, car or muddy feet</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800"/>
              </a:spcBef>
              <a:spcAft>
                <a:spcPts val="0"/>
              </a:spcAft>
              <a:buClr>
                <a:schemeClr val="dk1"/>
              </a:buClr>
              <a:buSzPts val="1100"/>
              <a:buFont typeface="Arial"/>
              <a:buNone/>
            </a:pP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Times New Roman"/>
                <a:ea typeface="Times New Roman"/>
                <a:cs typeface="Times New Roman"/>
                <a:sym typeface="Times New Roman"/>
              </a:rPr>
              <a:t>Use in toilet tanks when water mains break or well pump isn’t working</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800"/>
              </a:spcBef>
              <a:spcAft>
                <a:spcPts val="0"/>
              </a:spcAft>
              <a:buClr>
                <a:schemeClr val="dk1"/>
              </a:buClr>
              <a:buSzPts val="1100"/>
              <a:buFont typeface="Arial"/>
              <a:buNone/>
            </a:pP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Times New Roman"/>
                <a:ea typeface="Times New Roman"/>
                <a:cs typeface="Times New Roman"/>
                <a:sym typeface="Times New Roman"/>
              </a:rPr>
              <a:t>Use in birdbaths</a:t>
            </a:r>
            <a:endParaRPr b="0" i="0" sz="3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pic>
        <p:nvPicPr>
          <p:cNvPr id="357" name="Google Shape;357;p25"/>
          <p:cNvPicPr preferRelativeResize="0"/>
          <p:nvPr/>
        </p:nvPicPr>
        <p:blipFill rotWithShape="1">
          <a:blip r:embed="rId3">
            <a:alphaModFix/>
          </a:blip>
          <a:srcRect b="0" l="0" r="0" t="0"/>
          <a:stretch/>
        </p:blipFill>
        <p:spPr>
          <a:xfrm>
            <a:off x="542700" y="4779248"/>
            <a:ext cx="2541875" cy="1693926"/>
          </a:xfrm>
          <a:prstGeom prst="rect">
            <a:avLst/>
          </a:prstGeom>
          <a:noFill/>
          <a:ln>
            <a:noFill/>
          </a:ln>
        </p:spPr>
      </p:pic>
      <p:pic>
        <p:nvPicPr>
          <p:cNvPr id="358" name="Google Shape;358;p25"/>
          <p:cNvPicPr preferRelativeResize="0"/>
          <p:nvPr/>
        </p:nvPicPr>
        <p:blipFill rotWithShape="1">
          <a:blip r:embed="rId4">
            <a:alphaModFix/>
          </a:blip>
          <a:srcRect b="0" l="0" r="0" t="0"/>
          <a:stretch/>
        </p:blipFill>
        <p:spPr>
          <a:xfrm>
            <a:off x="3494243" y="4779250"/>
            <a:ext cx="2258582" cy="1693924"/>
          </a:xfrm>
          <a:prstGeom prst="rect">
            <a:avLst/>
          </a:prstGeom>
          <a:noFill/>
          <a:ln>
            <a:noFill/>
          </a:ln>
        </p:spPr>
      </p:pic>
      <p:pic>
        <p:nvPicPr>
          <p:cNvPr id="359" name="Google Shape;359;p25"/>
          <p:cNvPicPr preferRelativeResize="0"/>
          <p:nvPr/>
        </p:nvPicPr>
        <p:blipFill rotWithShape="1">
          <a:blip r:embed="rId5">
            <a:alphaModFix/>
          </a:blip>
          <a:srcRect b="0" l="0" r="0" t="0"/>
          <a:stretch/>
        </p:blipFill>
        <p:spPr>
          <a:xfrm>
            <a:off x="5993700" y="4779250"/>
            <a:ext cx="2533648" cy="1693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6"/>
          <p:cNvSpPr txBox="1"/>
          <p:nvPr/>
        </p:nvSpPr>
        <p:spPr>
          <a:xfrm>
            <a:off x="266100" y="1725225"/>
            <a:ext cx="8611800" cy="260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Times New Roman"/>
                <a:ea typeface="Times New Roman"/>
                <a:cs typeface="Times New Roman"/>
                <a:sym typeface="Times New Roman"/>
              </a:rPr>
              <a:t>Building your Rain Barrel!</a:t>
            </a:r>
            <a:endParaRPr b="0" i="0" sz="96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grpSp>
        <p:nvGrpSpPr>
          <p:cNvPr id="371" name="Google Shape;371;p27"/>
          <p:cNvGrpSpPr/>
          <p:nvPr/>
        </p:nvGrpSpPr>
        <p:grpSpPr>
          <a:xfrm>
            <a:off x="1870775" y="785150"/>
            <a:ext cx="5791200" cy="5181600"/>
            <a:chOff x="2590800" y="1143000"/>
            <a:chExt cx="5791200" cy="5181600"/>
          </a:xfrm>
        </p:grpSpPr>
        <p:pic>
          <p:nvPicPr>
            <p:cNvPr descr="whole barrel" id="372" name="Google Shape;372;p27"/>
            <p:cNvPicPr preferRelativeResize="0"/>
            <p:nvPr/>
          </p:nvPicPr>
          <p:blipFill rotWithShape="1">
            <a:blip r:embed="rId3">
              <a:alphaModFix/>
            </a:blip>
            <a:srcRect b="5949" l="17460" r="11110" t="13094"/>
            <a:stretch/>
          </p:blipFill>
          <p:spPr>
            <a:xfrm>
              <a:off x="2590800" y="1143000"/>
              <a:ext cx="3429000" cy="5181600"/>
            </a:xfrm>
            <a:prstGeom prst="rect">
              <a:avLst/>
            </a:prstGeom>
            <a:noFill/>
            <a:ln cap="sq" cmpd="thickThin" w="228600">
              <a:solidFill>
                <a:srgbClr val="000000"/>
              </a:solidFill>
              <a:prstDash val="solid"/>
              <a:miter lim="800000"/>
              <a:headEnd len="sm" w="sm" type="none"/>
              <a:tailEnd len="sm" w="sm" type="none"/>
            </a:ln>
          </p:spPr>
        </p:pic>
        <p:cxnSp>
          <p:nvCxnSpPr>
            <p:cNvPr id="373" name="Google Shape;373;p27"/>
            <p:cNvCxnSpPr/>
            <p:nvPr/>
          </p:nvCxnSpPr>
          <p:spPr>
            <a:xfrm flipH="1">
              <a:off x="5410200" y="4724400"/>
              <a:ext cx="1143000" cy="228600"/>
            </a:xfrm>
            <a:prstGeom prst="straightConnector1">
              <a:avLst/>
            </a:prstGeom>
            <a:noFill/>
            <a:ln cap="flat" cmpd="sng" w="57150">
              <a:solidFill>
                <a:srgbClr val="FF0000"/>
              </a:solidFill>
              <a:prstDash val="solid"/>
              <a:round/>
              <a:headEnd len="sm" w="sm" type="none"/>
              <a:tailEnd len="med" w="med" type="triangle"/>
            </a:ln>
          </p:spPr>
        </p:cxnSp>
        <p:sp>
          <p:nvSpPr>
            <p:cNvPr id="374" name="Google Shape;374;p27"/>
            <p:cNvSpPr txBox="1"/>
            <p:nvPr/>
          </p:nvSpPr>
          <p:spPr>
            <a:xfrm>
              <a:off x="6629400" y="4267200"/>
              <a:ext cx="1600200" cy="7080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Faucet</a:t>
              </a:r>
              <a:endParaRPr b="0" i="0" sz="1400" u="none" cap="none" strike="noStrike">
                <a:solidFill>
                  <a:srgbClr val="000000"/>
                </a:solidFill>
                <a:latin typeface="Arial"/>
                <a:ea typeface="Arial"/>
                <a:cs typeface="Arial"/>
                <a:sym typeface="Arial"/>
              </a:endParaRPr>
            </a:p>
          </p:txBody>
        </p:sp>
        <p:cxnSp>
          <p:nvCxnSpPr>
            <p:cNvPr id="375" name="Google Shape;375;p27"/>
            <p:cNvCxnSpPr/>
            <p:nvPr/>
          </p:nvCxnSpPr>
          <p:spPr>
            <a:xfrm flipH="1">
              <a:off x="4495800" y="1600200"/>
              <a:ext cx="1828800" cy="381000"/>
            </a:xfrm>
            <a:prstGeom prst="straightConnector1">
              <a:avLst/>
            </a:prstGeom>
            <a:noFill/>
            <a:ln cap="flat" cmpd="sng" w="57150">
              <a:solidFill>
                <a:srgbClr val="FF0000"/>
              </a:solidFill>
              <a:prstDash val="solid"/>
              <a:round/>
              <a:headEnd len="sm" w="sm" type="none"/>
              <a:tailEnd len="med" w="med" type="triangle"/>
            </a:ln>
          </p:spPr>
        </p:cxnSp>
        <p:sp>
          <p:nvSpPr>
            <p:cNvPr id="376" name="Google Shape;376;p27"/>
            <p:cNvSpPr txBox="1"/>
            <p:nvPr/>
          </p:nvSpPr>
          <p:spPr>
            <a:xfrm>
              <a:off x="6400800" y="2286000"/>
              <a:ext cx="1981200" cy="6461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Times New Roman"/>
                  <a:ea typeface="Times New Roman"/>
                  <a:cs typeface="Times New Roman"/>
                  <a:sym typeface="Times New Roman"/>
                </a:rPr>
                <a:t>Overflow</a:t>
              </a:r>
              <a:endParaRPr b="0" i="0" sz="1400" u="none" cap="none" strike="noStrike">
                <a:solidFill>
                  <a:srgbClr val="000000"/>
                </a:solidFill>
                <a:latin typeface="Arial"/>
                <a:ea typeface="Arial"/>
                <a:cs typeface="Arial"/>
                <a:sym typeface="Arial"/>
              </a:endParaRPr>
            </a:p>
          </p:txBody>
        </p:sp>
        <p:cxnSp>
          <p:nvCxnSpPr>
            <p:cNvPr id="377" name="Google Shape;377;p27"/>
            <p:cNvCxnSpPr/>
            <p:nvPr/>
          </p:nvCxnSpPr>
          <p:spPr>
            <a:xfrm flipH="1">
              <a:off x="4495800" y="2819400"/>
              <a:ext cx="1905000" cy="76200"/>
            </a:xfrm>
            <a:prstGeom prst="straightConnector1">
              <a:avLst/>
            </a:prstGeom>
            <a:noFill/>
            <a:ln cap="flat" cmpd="sng" w="57150">
              <a:solidFill>
                <a:srgbClr val="FF0000"/>
              </a:solidFill>
              <a:prstDash val="solid"/>
              <a:round/>
              <a:headEnd len="sm" w="sm" type="none"/>
              <a:tailEnd len="med" w="med" type="triangle"/>
            </a:ln>
          </p:spPr>
        </p:cxnSp>
        <p:sp>
          <p:nvSpPr>
            <p:cNvPr id="378" name="Google Shape;378;p27"/>
            <p:cNvSpPr txBox="1"/>
            <p:nvPr/>
          </p:nvSpPr>
          <p:spPr>
            <a:xfrm>
              <a:off x="6400800" y="1295400"/>
              <a:ext cx="1600200" cy="6461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600"/>
                <a:buFont typeface="Times New Roman"/>
                <a:buNone/>
              </a:pPr>
              <a:r>
                <a:rPr b="0" i="0" lang="en-US" sz="3600" u="none" cap="none" strike="noStrike">
                  <a:solidFill>
                    <a:schemeClr val="dk1"/>
                  </a:solidFill>
                  <a:latin typeface="Times New Roman"/>
                  <a:ea typeface="Times New Roman"/>
                  <a:cs typeface="Times New Roman"/>
                  <a:sym typeface="Times New Roman"/>
                </a:rPr>
                <a:t>Screen</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383" name="Shape 383"/>
        <p:cNvGrpSpPr/>
        <p:nvPr/>
      </p:nvGrpSpPr>
      <p:grpSpPr>
        <a:xfrm>
          <a:off x="0" y="0"/>
          <a:ext cx="0" cy="0"/>
          <a:chOff x="0" y="0"/>
          <a:chExt cx="0" cy="0"/>
        </a:xfrm>
      </p:grpSpPr>
      <p:pic>
        <p:nvPicPr>
          <p:cNvPr descr="C:\Users\AndradaK\AppData\Local\Microsoft\Windows\Temporary Internet Files\Content.IE5\VKL5UCPF\PlasticCoatedSpringHookedCordC121[1].jpg" id="384" name="Google Shape;384;p28"/>
          <p:cNvPicPr preferRelativeResize="0"/>
          <p:nvPr/>
        </p:nvPicPr>
        <p:blipFill rotWithShape="1">
          <a:blip r:embed="rId4">
            <a:alphaModFix/>
          </a:blip>
          <a:srcRect b="0" l="0" r="0" t="0"/>
          <a:stretch/>
        </p:blipFill>
        <p:spPr>
          <a:xfrm>
            <a:off x="730870" y="5637428"/>
            <a:ext cx="1173481" cy="782015"/>
          </a:xfrm>
          <a:prstGeom prst="rect">
            <a:avLst/>
          </a:prstGeom>
          <a:noFill/>
          <a:ln>
            <a:noFill/>
          </a:ln>
        </p:spPr>
      </p:pic>
      <p:sp>
        <p:nvSpPr>
          <p:cNvPr id="385" name="Google Shape;385;p28"/>
          <p:cNvSpPr txBox="1"/>
          <p:nvPr>
            <p:ph idx="2" type="body"/>
          </p:nvPr>
        </p:nvSpPr>
        <p:spPr>
          <a:xfrm>
            <a:off x="4430713" y="1174259"/>
            <a:ext cx="4343400" cy="5410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2A1000"/>
              </a:buClr>
              <a:buSzPts val="2400"/>
              <a:buFont typeface="Noto Sans Symbols"/>
              <a:buChar char="✔"/>
            </a:pPr>
            <a:r>
              <a:rPr lang="en-US" sz="2400">
                <a:solidFill>
                  <a:srgbClr val="2A1000"/>
                </a:solidFill>
              </a:rPr>
              <a:t>Power drill with 1 in. hole saw</a:t>
            </a:r>
            <a:endParaRPr/>
          </a:p>
          <a:p>
            <a:pPr indent="-190500" lvl="0" marL="342900" rtl="0" algn="l">
              <a:lnSpc>
                <a:spcPct val="100000"/>
              </a:lnSpc>
              <a:spcBef>
                <a:spcPts val="1200"/>
              </a:spcBef>
              <a:spcAft>
                <a:spcPts val="0"/>
              </a:spcAft>
              <a:buClr>
                <a:schemeClr val="dk1"/>
              </a:buClr>
              <a:buSzPts val="2400"/>
              <a:buFont typeface="Noto Sans Symbols"/>
              <a:buNone/>
            </a:pPr>
            <a:r>
              <a:t/>
            </a:r>
            <a:endParaRPr sz="2400">
              <a:solidFill>
                <a:srgbClr val="2A1000"/>
              </a:solidFill>
            </a:endParaRPr>
          </a:p>
          <a:p>
            <a:pPr indent="-342900" lvl="0" marL="342900" rtl="0" algn="l">
              <a:lnSpc>
                <a:spcPct val="100000"/>
              </a:lnSpc>
              <a:spcBef>
                <a:spcPts val="1200"/>
              </a:spcBef>
              <a:spcAft>
                <a:spcPts val="0"/>
              </a:spcAft>
              <a:buClr>
                <a:srgbClr val="2A1000"/>
              </a:buClr>
              <a:buSzPts val="2400"/>
              <a:buFont typeface="Noto Sans Symbols"/>
              <a:buChar char="✔"/>
            </a:pPr>
            <a:r>
              <a:rPr lang="en-US" sz="2400">
                <a:solidFill>
                  <a:srgbClr val="2A1000"/>
                </a:solidFill>
              </a:rPr>
              <a:t>Fiberglass screen</a:t>
            </a:r>
            <a:endParaRPr/>
          </a:p>
          <a:p>
            <a:pPr indent="0" lvl="0" marL="0" rtl="0" algn="l">
              <a:lnSpc>
                <a:spcPct val="100000"/>
              </a:lnSpc>
              <a:spcBef>
                <a:spcPts val="1200"/>
              </a:spcBef>
              <a:spcAft>
                <a:spcPts val="0"/>
              </a:spcAft>
              <a:buClr>
                <a:schemeClr val="dk1"/>
              </a:buClr>
              <a:buSzPts val="2400"/>
              <a:buFont typeface="Times New Roman"/>
              <a:buNone/>
            </a:pPr>
            <a:r>
              <a:t/>
            </a:r>
            <a:endParaRPr sz="2400">
              <a:solidFill>
                <a:srgbClr val="2A1000"/>
              </a:solidFill>
            </a:endParaRPr>
          </a:p>
          <a:p>
            <a:pPr indent="-342900" lvl="0" marL="342900" rtl="0" algn="l">
              <a:lnSpc>
                <a:spcPct val="100000"/>
              </a:lnSpc>
              <a:spcBef>
                <a:spcPts val="1200"/>
              </a:spcBef>
              <a:spcAft>
                <a:spcPts val="0"/>
              </a:spcAft>
              <a:buClr>
                <a:srgbClr val="2A1000"/>
              </a:buClr>
              <a:buSzPts val="2400"/>
              <a:buFont typeface="Noto Sans Symbols"/>
              <a:buChar char="✔"/>
            </a:pPr>
            <a:r>
              <a:rPr lang="en-US" sz="2400">
                <a:solidFill>
                  <a:srgbClr val="2A1000"/>
                </a:solidFill>
              </a:rPr>
              <a:t>Silicone caulk</a:t>
            </a:r>
            <a:endParaRPr/>
          </a:p>
          <a:p>
            <a:pPr indent="-190500" lvl="0" marL="342900" rtl="0" algn="l">
              <a:lnSpc>
                <a:spcPct val="100000"/>
              </a:lnSpc>
              <a:spcBef>
                <a:spcPts val="1200"/>
              </a:spcBef>
              <a:spcAft>
                <a:spcPts val="0"/>
              </a:spcAft>
              <a:buClr>
                <a:schemeClr val="dk1"/>
              </a:buClr>
              <a:buSzPts val="2400"/>
              <a:buFont typeface="Noto Sans Symbols"/>
              <a:buNone/>
            </a:pPr>
            <a:r>
              <a:t/>
            </a:r>
            <a:endParaRPr sz="2400">
              <a:solidFill>
                <a:srgbClr val="2A1000"/>
              </a:solidFill>
            </a:endParaRPr>
          </a:p>
          <a:p>
            <a:pPr indent="-342900" lvl="0" marL="342900" rtl="0" algn="l">
              <a:lnSpc>
                <a:spcPct val="100000"/>
              </a:lnSpc>
              <a:spcBef>
                <a:spcPts val="1200"/>
              </a:spcBef>
              <a:spcAft>
                <a:spcPts val="0"/>
              </a:spcAft>
              <a:buClr>
                <a:srgbClr val="2A1000"/>
              </a:buClr>
              <a:buSzPts val="2400"/>
              <a:buFont typeface="Noto Sans Symbols"/>
              <a:buChar char="✔"/>
            </a:pPr>
            <a:r>
              <a:rPr lang="en-US" sz="2400">
                <a:solidFill>
                  <a:srgbClr val="2A1000"/>
                </a:solidFill>
              </a:rPr>
              <a:t>Pliers</a:t>
            </a:r>
            <a:endParaRPr/>
          </a:p>
          <a:p>
            <a:pPr indent="-190500" lvl="0" marL="342900" rtl="0" algn="l">
              <a:lnSpc>
                <a:spcPct val="100000"/>
              </a:lnSpc>
              <a:spcBef>
                <a:spcPts val="1200"/>
              </a:spcBef>
              <a:spcAft>
                <a:spcPts val="0"/>
              </a:spcAft>
              <a:buClr>
                <a:schemeClr val="dk1"/>
              </a:buClr>
              <a:buSzPts val="2400"/>
              <a:buFont typeface="Noto Sans Symbols"/>
              <a:buNone/>
            </a:pPr>
            <a:r>
              <a:t/>
            </a:r>
            <a:endParaRPr sz="2400">
              <a:solidFill>
                <a:srgbClr val="2A1000"/>
              </a:solidFill>
            </a:endParaRPr>
          </a:p>
          <a:p>
            <a:pPr indent="-342900" lvl="0" marL="342900" rtl="0" algn="l">
              <a:lnSpc>
                <a:spcPct val="100000"/>
              </a:lnSpc>
              <a:spcBef>
                <a:spcPts val="1200"/>
              </a:spcBef>
              <a:spcAft>
                <a:spcPts val="0"/>
              </a:spcAft>
              <a:buClr>
                <a:srgbClr val="2A1000"/>
              </a:buClr>
              <a:buSzPts val="2400"/>
              <a:buFont typeface="Noto Sans Symbols"/>
              <a:buChar char="✔"/>
            </a:pPr>
            <a:r>
              <a:rPr lang="en-US" sz="2400">
                <a:solidFill>
                  <a:srgbClr val="2A1000"/>
                </a:solidFill>
              </a:rPr>
              <a:t>Gloves for spreading caulk</a:t>
            </a:r>
            <a:endParaRPr/>
          </a:p>
          <a:p>
            <a:pPr indent="-165100" lvl="0" marL="342900" rtl="0" algn="l">
              <a:lnSpc>
                <a:spcPct val="100000"/>
              </a:lnSpc>
              <a:spcBef>
                <a:spcPts val="560"/>
              </a:spcBef>
              <a:spcAft>
                <a:spcPts val="0"/>
              </a:spcAft>
              <a:buClr>
                <a:schemeClr val="dk1"/>
              </a:buClr>
              <a:buSzPts val="2800"/>
              <a:buFont typeface="Times New Roman"/>
              <a:buNone/>
            </a:pPr>
            <a:r>
              <a:t/>
            </a:r>
            <a:endParaRPr/>
          </a:p>
        </p:txBody>
      </p:sp>
      <p:sp>
        <p:nvSpPr>
          <p:cNvPr id="386" name="Google Shape;386;p28"/>
          <p:cNvSpPr txBox="1"/>
          <p:nvPr>
            <p:ph idx="1" type="body"/>
          </p:nvPr>
        </p:nvSpPr>
        <p:spPr>
          <a:xfrm>
            <a:off x="324858" y="1174257"/>
            <a:ext cx="4343400" cy="5410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2A1000"/>
              </a:buClr>
              <a:buSzPts val="2400"/>
              <a:buFont typeface="Noto Sans Symbols"/>
              <a:buChar char="✔"/>
            </a:pPr>
            <a:r>
              <a:rPr lang="en-US" sz="2400">
                <a:solidFill>
                  <a:srgbClr val="2A1000"/>
                </a:solidFill>
              </a:rPr>
              <a:t>Brass Faucet</a:t>
            </a:r>
            <a:endParaRPr/>
          </a:p>
          <a:p>
            <a:pPr indent="-190500" lvl="0" marL="342900" rtl="0" algn="l">
              <a:lnSpc>
                <a:spcPct val="100000"/>
              </a:lnSpc>
              <a:spcBef>
                <a:spcPts val="1200"/>
              </a:spcBef>
              <a:spcAft>
                <a:spcPts val="0"/>
              </a:spcAft>
              <a:buClr>
                <a:schemeClr val="dk1"/>
              </a:buClr>
              <a:buSzPts val="2400"/>
              <a:buFont typeface="Noto Sans Symbols"/>
              <a:buNone/>
            </a:pPr>
            <a:r>
              <a:t/>
            </a:r>
            <a:endParaRPr sz="2400">
              <a:solidFill>
                <a:srgbClr val="2A1000"/>
              </a:solidFill>
            </a:endParaRPr>
          </a:p>
          <a:p>
            <a:pPr indent="-342900" lvl="0" marL="342900" rtl="0" algn="l">
              <a:lnSpc>
                <a:spcPct val="100000"/>
              </a:lnSpc>
              <a:spcBef>
                <a:spcPts val="1200"/>
              </a:spcBef>
              <a:spcAft>
                <a:spcPts val="0"/>
              </a:spcAft>
              <a:buClr>
                <a:srgbClr val="2A1000"/>
              </a:buClr>
              <a:buSzPts val="2400"/>
              <a:buFont typeface="Noto Sans Symbols"/>
              <a:buChar char="✔"/>
            </a:pPr>
            <a:r>
              <a:rPr lang="en-US" sz="2400">
                <a:solidFill>
                  <a:srgbClr val="2A1000"/>
                </a:solidFill>
              </a:rPr>
              <a:t>Hose adapter (male, ¾”)</a:t>
            </a:r>
            <a:endParaRPr/>
          </a:p>
          <a:p>
            <a:pPr indent="-190500" lvl="0" marL="342900" rtl="0" algn="l">
              <a:lnSpc>
                <a:spcPct val="100000"/>
              </a:lnSpc>
              <a:spcBef>
                <a:spcPts val="1200"/>
              </a:spcBef>
              <a:spcAft>
                <a:spcPts val="0"/>
              </a:spcAft>
              <a:buClr>
                <a:schemeClr val="dk1"/>
              </a:buClr>
              <a:buSzPts val="2400"/>
              <a:buFont typeface="Noto Sans Symbols"/>
              <a:buNone/>
            </a:pPr>
            <a:r>
              <a:t/>
            </a:r>
            <a:endParaRPr sz="2400">
              <a:solidFill>
                <a:srgbClr val="2A1000"/>
              </a:solidFill>
            </a:endParaRPr>
          </a:p>
          <a:p>
            <a:pPr indent="-342900" lvl="0" marL="342900" rtl="0" algn="l">
              <a:lnSpc>
                <a:spcPct val="100000"/>
              </a:lnSpc>
              <a:spcBef>
                <a:spcPts val="1200"/>
              </a:spcBef>
              <a:spcAft>
                <a:spcPts val="0"/>
              </a:spcAft>
              <a:buClr>
                <a:srgbClr val="2A1000"/>
              </a:buClr>
              <a:buSzPts val="2400"/>
              <a:buFont typeface="Noto Sans Symbols"/>
              <a:buChar char="✔"/>
            </a:pPr>
            <a:r>
              <a:rPr lang="en-US" sz="2400">
                <a:solidFill>
                  <a:srgbClr val="2A1000"/>
                </a:solidFill>
              </a:rPr>
              <a:t>2 Locknuts, ¾ in</a:t>
            </a:r>
            <a:endParaRPr/>
          </a:p>
          <a:p>
            <a:pPr indent="-190500" lvl="0" marL="342900" rtl="0" algn="l">
              <a:lnSpc>
                <a:spcPct val="100000"/>
              </a:lnSpc>
              <a:spcBef>
                <a:spcPts val="1200"/>
              </a:spcBef>
              <a:spcAft>
                <a:spcPts val="0"/>
              </a:spcAft>
              <a:buClr>
                <a:schemeClr val="dk1"/>
              </a:buClr>
              <a:buSzPts val="2400"/>
              <a:buFont typeface="Noto Sans Symbols"/>
              <a:buNone/>
            </a:pPr>
            <a:r>
              <a:t/>
            </a:r>
            <a:endParaRPr sz="2400">
              <a:solidFill>
                <a:srgbClr val="2A1000"/>
              </a:solidFill>
            </a:endParaRPr>
          </a:p>
          <a:p>
            <a:pPr indent="-342900" lvl="0" marL="342900" rtl="0" algn="l">
              <a:lnSpc>
                <a:spcPct val="100000"/>
              </a:lnSpc>
              <a:spcBef>
                <a:spcPts val="1200"/>
              </a:spcBef>
              <a:spcAft>
                <a:spcPts val="0"/>
              </a:spcAft>
              <a:buClr>
                <a:srgbClr val="2A1000"/>
              </a:buClr>
              <a:buSzPts val="2400"/>
              <a:buFont typeface="Noto Sans Symbols"/>
              <a:buChar char="✔"/>
            </a:pPr>
            <a:r>
              <a:rPr lang="en-US" sz="2400">
                <a:solidFill>
                  <a:srgbClr val="2A1000"/>
                </a:solidFill>
              </a:rPr>
              <a:t>Plumbers tape</a:t>
            </a:r>
            <a:endParaRPr/>
          </a:p>
          <a:p>
            <a:pPr indent="-190500" lvl="0" marL="342900" rtl="0" algn="l">
              <a:lnSpc>
                <a:spcPct val="100000"/>
              </a:lnSpc>
              <a:spcBef>
                <a:spcPts val="1200"/>
              </a:spcBef>
              <a:spcAft>
                <a:spcPts val="0"/>
              </a:spcAft>
              <a:buClr>
                <a:schemeClr val="dk1"/>
              </a:buClr>
              <a:buSzPts val="2400"/>
              <a:buFont typeface="Noto Sans Symbols"/>
              <a:buNone/>
            </a:pPr>
            <a:r>
              <a:t/>
            </a:r>
            <a:endParaRPr sz="2400">
              <a:solidFill>
                <a:srgbClr val="2A1000"/>
              </a:solidFill>
            </a:endParaRPr>
          </a:p>
          <a:p>
            <a:pPr indent="-342900" lvl="0" marL="342900" rtl="0" algn="l">
              <a:lnSpc>
                <a:spcPct val="100000"/>
              </a:lnSpc>
              <a:spcBef>
                <a:spcPts val="1200"/>
              </a:spcBef>
              <a:spcAft>
                <a:spcPts val="0"/>
              </a:spcAft>
              <a:buClr>
                <a:srgbClr val="2A1000"/>
              </a:buClr>
              <a:buSzPts val="2400"/>
              <a:buFont typeface="Noto Sans Symbols"/>
              <a:buChar char="✔"/>
            </a:pPr>
            <a:r>
              <a:rPr lang="en-US" sz="2400">
                <a:solidFill>
                  <a:srgbClr val="2A1000"/>
                </a:solidFill>
              </a:rPr>
              <a:t>Bungee Cords</a:t>
            </a:r>
            <a:endParaRPr sz="2400">
              <a:solidFill>
                <a:srgbClr val="2A1000"/>
              </a:solidFill>
            </a:endParaRPr>
          </a:p>
          <a:p>
            <a:pPr indent="-165100" lvl="0" marL="342900" rtl="0" algn="l">
              <a:lnSpc>
                <a:spcPct val="100000"/>
              </a:lnSpc>
              <a:spcBef>
                <a:spcPts val="560"/>
              </a:spcBef>
              <a:spcAft>
                <a:spcPts val="0"/>
              </a:spcAft>
              <a:buClr>
                <a:schemeClr val="dk1"/>
              </a:buClr>
              <a:buSzPts val="2800"/>
              <a:buFont typeface="Times New Roman"/>
              <a:buNone/>
            </a:pPr>
            <a:r>
              <a:t/>
            </a:r>
            <a:endParaRPr/>
          </a:p>
        </p:txBody>
      </p:sp>
      <p:sp>
        <p:nvSpPr>
          <p:cNvPr id="387" name="Google Shape;387;p28"/>
          <p:cNvSpPr/>
          <p:nvPr/>
        </p:nvSpPr>
        <p:spPr>
          <a:xfrm>
            <a:off x="0" y="0"/>
            <a:ext cx="9144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388" name="Google Shape;388;p28"/>
          <p:cNvSpPr/>
          <p:nvPr/>
        </p:nvSpPr>
        <p:spPr>
          <a:xfrm>
            <a:off x="0" y="0"/>
            <a:ext cx="9144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389" name="Google Shape;389;p28"/>
          <p:cNvSpPr/>
          <p:nvPr/>
        </p:nvSpPr>
        <p:spPr>
          <a:xfrm>
            <a:off x="0" y="0"/>
            <a:ext cx="9144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390" name="Google Shape;390;p28"/>
          <p:cNvSpPr/>
          <p:nvPr/>
        </p:nvSpPr>
        <p:spPr>
          <a:xfrm>
            <a:off x="0" y="0"/>
            <a:ext cx="9144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391" name="Google Shape;391;p28"/>
          <p:cNvSpPr txBox="1"/>
          <p:nvPr/>
        </p:nvSpPr>
        <p:spPr>
          <a:xfrm>
            <a:off x="0" y="533400"/>
            <a:ext cx="91440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2A1000"/>
                </a:solidFill>
                <a:latin typeface="Times New Roman"/>
                <a:ea typeface="Times New Roman"/>
                <a:cs typeface="Times New Roman"/>
                <a:sym typeface="Times New Roman"/>
              </a:rPr>
              <a:t>Supplies and Tools</a:t>
            </a:r>
            <a:endParaRPr b="0" i="0" sz="1400" u="none" cap="none" strike="noStrike">
              <a:solidFill>
                <a:srgbClr val="000000"/>
              </a:solidFill>
              <a:latin typeface="Arial"/>
              <a:ea typeface="Arial"/>
              <a:cs typeface="Arial"/>
              <a:sym typeface="Arial"/>
            </a:endParaRPr>
          </a:p>
        </p:txBody>
      </p:sp>
      <p:pic>
        <p:nvPicPr>
          <p:cNvPr descr="TAPE" id="392" name="Google Shape;392;p28"/>
          <p:cNvPicPr preferRelativeResize="0"/>
          <p:nvPr/>
        </p:nvPicPr>
        <p:blipFill rotWithShape="1">
          <a:blip r:embed="rId5">
            <a:alphaModFix/>
          </a:blip>
          <a:srcRect b="20987" l="0" r="0" t="19753"/>
          <a:stretch/>
        </p:blipFill>
        <p:spPr>
          <a:xfrm>
            <a:off x="742159" y="4652964"/>
            <a:ext cx="1162192" cy="774795"/>
          </a:xfrm>
          <a:prstGeom prst="rect">
            <a:avLst/>
          </a:prstGeom>
          <a:noFill/>
          <a:ln>
            <a:noFill/>
          </a:ln>
        </p:spPr>
      </p:pic>
      <p:pic>
        <p:nvPicPr>
          <p:cNvPr id="393" name="Google Shape;393;p28"/>
          <p:cNvPicPr preferRelativeResize="0"/>
          <p:nvPr/>
        </p:nvPicPr>
        <p:blipFill rotWithShape="1">
          <a:blip r:embed="rId6">
            <a:alphaModFix/>
          </a:blip>
          <a:srcRect b="0" l="0" r="0" t="0"/>
          <a:stretch/>
        </p:blipFill>
        <p:spPr>
          <a:xfrm rot="5400000">
            <a:off x="5483650" y="3117550"/>
            <a:ext cx="721975" cy="1729725"/>
          </a:xfrm>
          <a:prstGeom prst="rect">
            <a:avLst/>
          </a:prstGeom>
          <a:noFill/>
          <a:ln>
            <a:noFill/>
          </a:ln>
        </p:spPr>
      </p:pic>
      <p:pic>
        <p:nvPicPr>
          <p:cNvPr descr="C:\Users\Michele\Documents\Water Conservation\Rain barrel pics\IMG_0845.JPG" id="394" name="Google Shape;394;p28"/>
          <p:cNvPicPr preferRelativeResize="0"/>
          <p:nvPr/>
        </p:nvPicPr>
        <p:blipFill rotWithShape="1">
          <a:blip r:embed="rId7">
            <a:alphaModFix/>
          </a:blip>
          <a:srcRect b="12546" l="12810" r="-1408" t="7452"/>
          <a:stretch/>
        </p:blipFill>
        <p:spPr>
          <a:xfrm>
            <a:off x="775638" y="2580733"/>
            <a:ext cx="1054100" cy="713874"/>
          </a:xfrm>
          <a:prstGeom prst="rect">
            <a:avLst/>
          </a:prstGeom>
          <a:noFill/>
          <a:ln>
            <a:noFill/>
          </a:ln>
        </p:spPr>
      </p:pic>
      <p:pic>
        <p:nvPicPr>
          <p:cNvPr descr="C:\Documents and Settings\boyajian\Local Settings\Temporary Internet Files\Content.IE5\4BPEZOMI\MPPH03452I0000[1].jpg" id="395" name="Google Shape;395;p28"/>
          <p:cNvPicPr preferRelativeResize="0"/>
          <p:nvPr/>
        </p:nvPicPr>
        <p:blipFill rotWithShape="1">
          <a:blip r:embed="rId8">
            <a:alphaModFix/>
          </a:blip>
          <a:srcRect b="0" l="0" r="0" t="0"/>
          <a:stretch/>
        </p:blipFill>
        <p:spPr>
          <a:xfrm>
            <a:off x="4979764" y="4617817"/>
            <a:ext cx="1529996" cy="713874"/>
          </a:xfrm>
          <a:prstGeom prst="rect">
            <a:avLst/>
          </a:prstGeom>
          <a:noFill/>
          <a:ln>
            <a:noFill/>
          </a:ln>
        </p:spPr>
      </p:pic>
      <p:pic>
        <p:nvPicPr>
          <p:cNvPr descr="2" id="396" name="Google Shape;396;p28"/>
          <p:cNvPicPr preferRelativeResize="0"/>
          <p:nvPr/>
        </p:nvPicPr>
        <p:blipFill rotWithShape="1">
          <a:blip r:embed="rId9">
            <a:alphaModFix/>
          </a:blip>
          <a:srcRect b="0" l="0" r="0" t="0"/>
          <a:stretch/>
        </p:blipFill>
        <p:spPr>
          <a:xfrm>
            <a:off x="7160578" y="1580275"/>
            <a:ext cx="1678621" cy="1837187"/>
          </a:xfrm>
          <a:prstGeom prst="rect">
            <a:avLst/>
          </a:prstGeom>
          <a:noFill/>
          <a:ln>
            <a:noFill/>
          </a:ln>
        </p:spPr>
      </p:pic>
      <p:pic>
        <p:nvPicPr>
          <p:cNvPr id="397" name="Google Shape;397;p28"/>
          <p:cNvPicPr preferRelativeResize="0"/>
          <p:nvPr/>
        </p:nvPicPr>
        <p:blipFill rotWithShape="1">
          <a:blip r:embed="rId10">
            <a:alphaModFix/>
          </a:blip>
          <a:srcRect b="14285" l="0" r="0" t="5714"/>
          <a:stretch/>
        </p:blipFill>
        <p:spPr>
          <a:xfrm>
            <a:off x="775638" y="3581400"/>
            <a:ext cx="971673" cy="765491"/>
          </a:xfrm>
          <a:prstGeom prst="rect">
            <a:avLst/>
          </a:prstGeom>
          <a:noFill/>
          <a:ln>
            <a:noFill/>
          </a:ln>
        </p:spPr>
      </p:pic>
      <p:pic>
        <p:nvPicPr>
          <p:cNvPr descr="C:\Users\Michele\Documents\Water Conservation\Rain barrel pics\IMG_0846.JPG" id="398" name="Google Shape;398;p28"/>
          <p:cNvPicPr preferRelativeResize="0"/>
          <p:nvPr/>
        </p:nvPicPr>
        <p:blipFill rotWithShape="1">
          <a:blip r:embed="rId11">
            <a:alphaModFix/>
          </a:blip>
          <a:srcRect b="0" l="0" r="0" t="9480"/>
          <a:stretch/>
        </p:blipFill>
        <p:spPr>
          <a:xfrm>
            <a:off x="775638" y="1529542"/>
            <a:ext cx="1128713" cy="766036"/>
          </a:xfrm>
          <a:prstGeom prst="rect">
            <a:avLst/>
          </a:prstGeom>
          <a:noFill/>
          <a:ln>
            <a:noFill/>
          </a:ln>
        </p:spPr>
      </p:pic>
      <p:pic>
        <p:nvPicPr>
          <p:cNvPr descr="A picture containing indoor  Description generated with high confidence" id="399" name="Google Shape;399;p28"/>
          <p:cNvPicPr preferRelativeResize="0"/>
          <p:nvPr/>
        </p:nvPicPr>
        <p:blipFill rotWithShape="1">
          <a:blip r:embed="rId12">
            <a:alphaModFix/>
          </a:blip>
          <a:srcRect b="0" l="11107" r="0" t="10091"/>
          <a:stretch/>
        </p:blipFill>
        <p:spPr>
          <a:xfrm>
            <a:off x="5039032" y="2609829"/>
            <a:ext cx="990600" cy="752549"/>
          </a:xfrm>
          <a:prstGeom prst="rect">
            <a:avLst/>
          </a:prstGeom>
          <a:noFill/>
          <a:ln>
            <a:noFill/>
          </a:ln>
        </p:spPr>
      </p:pic>
      <p:pic>
        <p:nvPicPr>
          <p:cNvPr descr="A picture containing tool, wall, power saw  Description generated with high confidence" id="400" name="Google Shape;400;p28"/>
          <p:cNvPicPr preferRelativeResize="0"/>
          <p:nvPr/>
        </p:nvPicPr>
        <p:blipFill rotWithShape="1">
          <a:blip r:embed="rId13">
            <a:alphaModFix/>
          </a:blip>
          <a:srcRect b="0" l="0" r="0" t="0"/>
          <a:stretch/>
        </p:blipFill>
        <p:spPr>
          <a:xfrm>
            <a:off x="7180459" y="3489908"/>
            <a:ext cx="1658740" cy="1244055"/>
          </a:xfrm>
          <a:prstGeom prst="rect">
            <a:avLst/>
          </a:prstGeom>
          <a:noFill/>
          <a:ln>
            <a:noFill/>
          </a:ln>
        </p:spPr>
      </p:pic>
      <p:pic>
        <p:nvPicPr>
          <p:cNvPr descr="A picture containing handwear, clothing  Description generated with very high confidence" id="401" name="Google Shape;401;p28"/>
          <p:cNvPicPr preferRelativeResize="0"/>
          <p:nvPr/>
        </p:nvPicPr>
        <p:blipFill rotWithShape="1">
          <a:blip r:embed="rId14">
            <a:alphaModFix/>
          </a:blip>
          <a:srcRect b="0" l="0" r="0" t="0"/>
          <a:stretch/>
        </p:blipFill>
        <p:spPr>
          <a:xfrm>
            <a:off x="5039031" y="5715000"/>
            <a:ext cx="1025497" cy="914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descr="C:\Users\AndradaK\AppData\Local\Microsoft\Windows\Temporary Internet Files\Content.IE5\POXI1N5C\SafetyFirst[1].png" id="407" name="Google Shape;407;p29"/>
          <p:cNvPicPr preferRelativeResize="0"/>
          <p:nvPr/>
        </p:nvPicPr>
        <p:blipFill rotWithShape="1">
          <a:blip r:embed="rId3">
            <a:alphaModFix/>
          </a:blip>
          <a:srcRect b="0" l="0" r="0" t="0"/>
          <a:stretch/>
        </p:blipFill>
        <p:spPr>
          <a:xfrm>
            <a:off x="6172200" y="3276600"/>
            <a:ext cx="3241280" cy="4335216"/>
          </a:xfrm>
          <a:prstGeom prst="rect">
            <a:avLst/>
          </a:prstGeom>
          <a:noFill/>
          <a:ln>
            <a:noFill/>
          </a:ln>
        </p:spPr>
      </p:pic>
      <p:sp>
        <p:nvSpPr>
          <p:cNvPr id="408" name="Google Shape;408;p29"/>
          <p:cNvSpPr txBox="1"/>
          <p:nvPr/>
        </p:nvSpPr>
        <p:spPr>
          <a:xfrm>
            <a:off x="707666" y="533400"/>
            <a:ext cx="7826734"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2A1000"/>
                </a:solidFill>
                <a:latin typeface="Times New Roman"/>
                <a:ea typeface="Times New Roman"/>
                <a:cs typeface="Times New Roman"/>
                <a:sym typeface="Times New Roman"/>
              </a:rPr>
              <a:t>Safety</a:t>
            </a:r>
            <a:endParaRPr b="0" i="0" sz="1400" u="none" cap="none" strike="noStrike">
              <a:solidFill>
                <a:srgbClr val="000000"/>
              </a:solidFill>
              <a:latin typeface="Arial"/>
              <a:ea typeface="Arial"/>
              <a:cs typeface="Arial"/>
              <a:sym typeface="Arial"/>
            </a:endParaRPr>
          </a:p>
        </p:txBody>
      </p:sp>
      <p:pic>
        <p:nvPicPr>
          <p:cNvPr descr="image001" id="409" name="Google Shape;409;p29"/>
          <p:cNvPicPr preferRelativeResize="0"/>
          <p:nvPr/>
        </p:nvPicPr>
        <p:blipFill rotWithShape="1">
          <a:blip r:embed="rId4">
            <a:alphaModFix/>
          </a:blip>
          <a:srcRect b="0" l="0" r="0" t="0"/>
          <a:stretch/>
        </p:blipFill>
        <p:spPr>
          <a:xfrm>
            <a:off x="4267200" y="3818407"/>
            <a:ext cx="2242534" cy="2810993"/>
          </a:xfrm>
          <a:prstGeom prst="rect">
            <a:avLst/>
          </a:prstGeom>
          <a:noFill/>
          <a:ln>
            <a:noFill/>
          </a:ln>
        </p:spPr>
      </p:pic>
      <p:sp>
        <p:nvSpPr>
          <p:cNvPr id="410" name="Google Shape;410;p29"/>
          <p:cNvSpPr txBox="1"/>
          <p:nvPr/>
        </p:nvSpPr>
        <p:spPr>
          <a:xfrm>
            <a:off x="4267200" y="1447800"/>
            <a:ext cx="4572000" cy="22463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Safety glasses are required to be worn when: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Using a power drill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Steadying a barrel for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    someone drilling.</a:t>
            </a:r>
            <a:endParaRPr b="0" i="0" sz="1400" u="none" cap="none" strike="noStrike">
              <a:solidFill>
                <a:srgbClr val="000000"/>
              </a:solidFill>
              <a:latin typeface="Arial"/>
              <a:ea typeface="Arial"/>
              <a:cs typeface="Arial"/>
              <a:sym typeface="Arial"/>
            </a:endParaRPr>
          </a:p>
        </p:txBody>
      </p:sp>
      <p:pic>
        <p:nvPicPr>
          <p:cNvPr descr="C:\Users\AndradaK\AppData\Local\Microsoft\Windows\Temporary Internet Files\Content.IE5\VKL5UCPF\cartoon-eyes[1].png" id="411" name="Google Shape;411;p29"/>
          <p:cNvPicPr preferRelativeResize="0"/>
          <p:nvPr/>
        </p:nvPicPr>
        <p:blipFill rotWithShape="1">
          <a:blip r:embed="rId5">
            <a:alphaModFix/>
          </a:blip>
          <a:srcRect b="0" l="0" r="0" t="0"/>
          <a:stretch/>
        </p:blipFill>
        <p:spPr>
          <a:xfrm>
            <a:off x="5638800" y="640866"/>
            <a:ext cx="1676364" cy="806933"/>
          </a:xfrm>
          <a:prstGeom prst="rect">
            <a:avLst/>
          </a:prstGeom>
          <a:noFill/>
          <a:ln>
            <a:noFill/>
          </a:ln>
        </p:spPr>
      </p:pic>
      <p:pic>
        <p:nvPicPr>
          <p:cNvPr descr="C:\Users\AndradaK\AppData\Local\Microsoft\Windows\Temporary Internet Files\Content.IE5\4VY4ONC2\Exclamation-mark.svg[1].png" id="412" name="Google Shape;412;p29"/>
          <p:cNvPicPr preferRelativeResize="0"/>
          <p:nvPr/>
        </p:nvPicPr>
        <p:blipFill rotWithShape="1">
          <a:blip r:embed="rId6">
            <a:alphaModFix/>
          </a:blip>
          <a:srcRect b="0" l="0" r="0" t="0"/>
          <a:stretch/>
        </p:blipFill>
        <p:spPr>
          <a:xfrm>
            <a:off x="7316638" y="304800"/>
            <a:ext cx="379562" cy="774266"/>
          </a:xfrm>
          <a:prstGeom prst="rect">
            <a:avLst/>
          </a:prstGeom>
          <a:noFill/>
          <a:ln>
            <a:noFill/>
          </a:ln>
        </p:spPr>
      </p:pic>
      <p:pic>
        <p:nvPicPr>
          <p:cNvPr descr="Image may contain: one or more people and outdoor" id="413" name="Google Shape;413;p29"/>
          <p:cNvPicPr preferRelativeResize="0"/>
          <p:nvPr/>
        </p:nvPicPr>
        <p:blipFill rotWithShape="1">
          <a:blip r:embed="rId7">
            <a:alphaModFix/>
          </a:blip>
          <a:srcRect b="8671" l="5232" r="9017" t="12091"/>
          <a:stretch/>
        </p:blipFill>
        <p:spPr>
          <a:xfrm>
            <a:off x="533400" y="1447800"/>
            <a:ext cx="3328281" cy="4100440"/>
          </a:xfrm>
          <a:prstGeom prst="rect">
            <a:avLst/>
          </a:prstGeom>
          <a:noFill/>
          <a:ln cap="sq" cmpd="thickThin" w="228600">
            <a:solidFill>
              <a:srgbClr val="000000"/>
            </a:solidFill>
            <a:prstDash val="solid"/>
            <a:miter lim="800000"/>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https://web.sonoma.edu/campusrec/images/sustainability_chart.jpg" id="146" name="Google Shape;146;p3"/>
          <p:cNvPicPr preferRelativeResize="0"/>
          <p:nvPr/>
        </p:nvPicPr>
        <p:blipFill rotWithShape="1">
          <a:blip r:embed="rId3">
            <a:alphaModFix/>
          </a:blip>
          <a:srcRect b="0" l="0" r="0" t="0"/>
          <a:stretch/>
        </p:blipFill>
        <p:spPr>
          <a:xfrm>
            <a:off x="1371600" y="1600200"/>
            <a:ext cx="6400800" cy="4946396"/>
          </a:xfrm>
          <a:prstGeom prst="rect">
            <a:avLst/>
          </a:prstGeom>
          <a:noFill/>
          <a:ln cap="sq" cmpd="thickThin" w="88900">
            <a:solidFill>
              <a:srgbClr val="000000"/>
            </a:solidFill>
            <a:prstDash val="solid"/>
            <a:miter lim="800000"/>
            <a:headEnd len="sm" w="sm" type="none"/>
            <a:tailEnd len="sm" w="sm" type="none"/>
          </a:ln>
        </p:spPr>
      </p:pic>
      <p:sp>
        <p:nvSpPr>
          <p:cNvPr id="147" name="Google Shape;147;p3"/>
          <p:cNvSpPr txBox="1"/>
          <p:nvPr/>
        </p:nvSpPr>
        <p:spPr>
          <a:xfrm>
            <a:off x="0" y="838200"/>
            <a:ext cx="91440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Times New Roman"/>
                <a:ea typeface="Times New Roman"/>
                <a:cs typeface="Times New Roman"/>
                <a:sym typeface="Times New Roman"/>
              </a:rPr>
              <a:t>Why Rain Barrels?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descr="C:\Users\Mike\Pictures\RB fact sheet\5.JPG" id="419" name="Google Shape;419;p30"/>
          <p:cNvPicPr preferRelativeResize="0"/>
          <p:nvPr/>
        </p:nvPicPr>
        <p:blipFill rotWithShape="1">
          <a:blip r:embed="rId3">
            <a:alphaModFix/>
          </a:blip>
          <a:srcRect b="0" l="0" r="0" t="0"/>
          <a:stretch/>
        </p:blipFill>
        <p:spPr>
          <a:xfrm>
            <a:off x="1261979" y="1447800"/>
            <a:ext cx="6662822" cy="4997117"/>
          </a:xfrm>
          <a:prstGeom prst="rect">
            <a:avLst/>
          </a:prstGeom>
          <a:noFill/>
          <a:ln cap="sq" cmpd="thickThin" w="88900">
            <a:solidFill>
              <a:srgbClr val="000000"/>
            </a:solidFill>
            <a:prstDash val="solid"/>
            <a:miter lim="800000"/>
            <a:headEnd len="sm" w="sm" type="none"/>
            <a:tailEnd len="sm" w="sm" type="none"/>
          </a:ln>
        </p:spPr>
      </p:pic>
      <p:sp>
        <p:nvSpPr>
          <p:cNvPr id="420" name="Google Shape;420;p30"/>
          <p:cNvSpPr txBox="1"/>
          <p:nvPr/>
        </p:nvSpPr>
        <p:spPr>
          <a:xfrm>
            <a:off x="0" y="533400"/>
            <a:ext cx="91440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2A1000"/>
                </a:solidFill>
                <a:latin typeface="Times New Roman"/>
                <a:ea typeface="Times New Roman"/>
                <a:cs typeface="Times New Roman"/>
                <a:sym typeface="Times New Roman"/>
              </a:rPr>
              <a:t>Use jigsaw to cut opening</a:t>
            </a:r>
            <a:endParaRPr b="0" i="0" sz="4400" u="none" cap="none" strike="noStrike">
              <a:solidFill>
                <a:srgbClr val="2A1000"/>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1"/>
          <p:cNvSpPr txBox="1"/>
          <p:nvPr/>
        </p:nvSpPr>
        <p:spPr>
          <a:xfrm>
            <a:off x="0" y="533400"/>
            <a:ext cx="91440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2A1000"/>
                </a:solidFill>
                <a:latin typeface="Times New Roman"/>
                <a:ea typeface="Times New Roman"/>
                <a:cs typeface="Times New Roman"/>
                <a:sym typeface="Times New Roman"/>
              </a:rPr>
              <a:t>Drill hole for faucet and overflow</a:t>
            </a:r>
            <a:endParaRPr b="0" i="0" sz="1400" u="none" cap="none" strike="noStrike">
              <a:solidFill>
                <a:srgbClr val="000000"/>
              </a:solidFill>
              <a:latin typeface="Arial"/>
              <a:ea typeface="Arial"/>
              <a:cs typeface="Arial"/>
              <a:sym typeface="Arial"/>
            </a:endParaRPr>
          </a:p>
        </p:txBody>
      </p:sp>
      <p:sp>
        <p:nvSpPr>
          <p:cNvPr id="427" name="Google Shape;427;p31"/>
          <p:cNvSpPr txBox="1"/>
          <p:nvPr/>
        </p:nvSpPr>
        <p:spPr>
          <a:xfrm>
            <a:off x="228600" y="1600200"/>
            <a:ext cx="4953000" cy="4248149"/>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Times New Roman"/>
                <a:ea typeface="Times New Roman"/>
                <a:cs typeface="Times New Roman"/>
                <a:sym typeface="Times New Roman"/>
              </a:rPr>
              <a:t>Drill where barrel is flat, not near a seam.	</a:t>
            </a:r>
            <a:endParaRPr b="0" i="0" sz="1400" u="none" cap="none" strike="noStrike">
              <a:solidFill>
                <a:srgbClr val="000000"/>
              </a:solidFill>
              <a:latin typeface="Arial"/>
              <a:ea typeface="Arial"/>
              <a:cs typeface="Arial"/>
              <a:sym typeface="Arial"/>
            </a:endParaRPr>
          </a:p>
          <a:p>
            <a:pPr indent="-342900" lvl="0" marL="342900" marR="0" rtl="0" algn="ctr">
              <a:lnSpc>
                <a:spcPct val="100000"/>
              </a:lnSpc>
              <a:spcBef>
                <a:spcPts val="560"/>
              </a:spcBef>
              <a:spcAft>
                <a:spcPts val="0"/>
              </a:spcAft>
              <a:buClr>
                <a:srgbClr val="000000"/>
              </a:buClr>
              <a:buSzPts val="2800"/>
              <a:buFont typeface="Arial"/>
              <a:buNone/>
            </a:pPr>
            <a:r>
              <a:rPr b="1" i="0" lang="en-US" sz="2800" u="none" cap="none" strike="noStrike">
                <a:solidFill>
                  <a:schemeClr val="dk1"/>
                </a:solidFill>
                <a:latin typeface="Times New Roman"/>
                <a:ea typeface="Times New Roman"/>
                <a:cs typeface="Times New Roman"/>
                <a:sym typeface="Times New Roman"/>
              </a:rPr>
              <a:t>Faucet – </a:t>
            </a:r>
            <a:r>
              <a:rPr b="0" i="0" lang="en-US" sz="2800" u="none" cap="none" strike="noStrike">
                <a:solidFill>
                  <a:schemeClr val="dk1"/>
                </a:solidFill>
                <a:latin typeface="Times New Roman"/>
                <a:ea typeface="Times New Roman"/>
                <a:cs typeface="Times New Roman"/>
                <a:sym typeface="Times New Roman"/>
              </a:rPr>
              <a:t>Drill about 5 inches from base.</a:t>
            </a:r>
            <a:endParaRPr b="0" i="0" sz="1400" u="none" cap="none" strike="noStrike">
              <a:solidFill>
                <a:srgbClr val="000000"/>
              </a:solidFill>
              <a:latin typeface="Arial"/>
              <a:ea typeface="Arial"/>
              <a:cs typeface="Arial"/>
              <a:sym typeface="Arial"/>
            </a:endParaRPr>
          </a:p>
          <a:p>
            <a:pPr indent="-342900" lvl="0" marL="342900" marR="0" rtl="0" algn="ctr">
              <a:lnSpc>
                <a:spcPct val="100000"/>
              </a:lnSpc>
              <a:spcBef>
                <a:spcPts val="560"/>
              </a:spcBef>
              <a:spcAft>
                <a:spcPts val="0"/>
              </a:spcAft>
              <a:buClr>
                <a:srgbClr val="000000"/>
              </a:buClr>
              <a:buSzPts val="2800"/>
              <a:buFont typeface="Arial"/>
              <a:buNone/>
            </a:pPr>
            <a:r>
              <a:rPr b="1" i="0" lang="en-US" sz="2800" u="none" cap="none" strike="noStrike">
                <a:solidFill>
                  <a:schemeClr val="dk1"/>
                </a:solidFill>
                <a:latin typeface="Times New Roman"/>
                <a:ea typeface="Times New Roman"/>
                <a:cs typeface="Times New Roman"/>
                <a:sym typeface="Times New Roman"/>
              </a:rPr>
              <a:t>Overflow </a:t>
            </a:r>
            <a:r>
              <a:rPr b="0" i="0" lang="en-US" sz="2800" u="none" cap="none" strike="noStrike">
                <a:solidFill>
                  <a:schemeClr val="dk1"/>
                </a:solidFill>
                <a:latin typeface="Times New Roman"/>
                <a:ea typeface="Times New Roman"/>
                <a:cs typeface="Times New Roman"/>
                <a:sym typeface="Times New Roman"/>
              </a:rPr>
              <a:t>– Do not drill your hole on the back.   </a:t>
            </a:r>
            <a:endParaRPr b="0" i="0" sz="1400" u="none" cap="none" strike="noStrike">
              <a:solidFill>
                <a:srgbClr val="000000"/>
              </a:solidFill>
              <a:latin typeface="Arial"/>
              <a:ea typeface="Arial"/>
              <a:cs typeface="Arial"/>
              <a:sym typeface="Arial"/>
            </a:endParaRPr>
          </a:p>
        </p:txBody>
      </p:sp>
      <p:pic>
        <p:nvPicPr>
          <p:cNvPr descr="Image may contain: 1 person" id="428" name="Google Shape;428;p31"/>
          <p:cNvPicPr preferRelativeResize="0"/>
          <p:nvPr/>
        </p:nvPicPr>
        <p:blipFill rotWithShape="1">
          <a:blip r:embed="rId3">
            <a:alphaModFix/>
          </a:blip>
          <a:srcRect b="0" l="0" r="0" t="2447"/>
          <a:stretch/>
        </p:blipFill>
        <p:spPr>
          <a:xfrm>
            <a:off x="5486400" y="1524000"/>
            <a:ext cx="3133725" cy="4181351"/>
          </a:xfrm>
          <a:prstGeom prst="rect">
            <a:avLst/>
          </a:prstGeom>
          <a:noFill/>
          <a:ln cap="sq" cmpd="thickThin" w="88900">
            <a:solidFill>
              <a:srgbClr val="000000"/>
            </a:solidFill>
            <a:prstDash val="solid"/>
            <a:miter lim="800000"/>
            <a:headEnd len="sm" w="sm" type="none"/>
            <a:tailEnd len="sm" w="sm" type="none"/>
          </a:ln>
        </p:spPr>
      </p:pic>
      <p:pic>
        <p:nvPicPr>
          <p:cNvPr descr="2" id="429" name="Google Shape;429;p31"/>
          <p:cNvPicPr preferRelativeResize="0"/>
          <p:nvPr/>
        </p:nvPicPr>
        <p:blipFill rotWithShape="1">
          <a:blip r:embed="rId4">
            <a:alphaModFix/>
          </a:blip>
          <a:srcRect b="0" l="0" r="0" t="0"/>
          <a:stretch/>
        </p:blipFill>
        <p:spPr>
          <a:xfrm>
            <a:off x="3124200" y="4495800"/>
            <a:ext cx="1968759" cy="2154732"/>
          </a:xfrm>
          <a:prstGeom prst="rect">
            <a:avLst/>
          </a:prstGeom>
          <a:noFill/>
          <a:ln cap="sq" cmpd="thickThin" w="88900">
            <a:solidFill>
              <a:srgbClr val="000000"/>
            </a:solidFill>
            <a:prstDash val="solid"/>
            <a:miter lim="800000"/>
            <a:headEnd len="sm" w="sm" type="none"/>
            <a:tailEnd len="sm" w="sm" type="none"/>
          </a:ln>
        </p:spPr>
      </p:pic>
      <p:pic>
        <p:nvPicPr>
          <p:cNvPr descr="C:\Users\AndradaK\AppData\Local\Microsoft\Windows\Temporary Internet Files\Content.IE5\4VY4ONC2\4028717338_9666ed715f_b[1].jpg" id="430" name="Google Shape;430;p31"/>
          <p:cNvPicPr preferRelativeResize="0"/>
          <p:nvPr/>
        </p:nvPicPr>
        <p:blipFill rotWithShape="1">
          <a:blip r:embed="rId5">
            <a:alphaModFix/>
          </a:blip>
          <a:srcRect b="0" l="0" r="0" t="0"/>
          <a:stretch/>
        </p:blipFill>
        <p:spPr>
          <a:xfrm>
            <a:off x="415288" y="4724400"/>
            <a:ext cx="2264412" cy="1510345"/>
          </a:xfrm>
          <a:prstGeom prst="rect">
            <a:avLst/>
          </a:prstGeom>
          <a:noFill/>
          <a:ln cap="sq" cmpd="thickThin" w="88900">
            <a:solidFill>
              <a:srgbClr val="000000"/>
            </a:solidFill>
            <a:prstDash val="solid"/>
            <a:miter lim="800000"/>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descr="C:\Users\Michele\Documents\Water Conservation\Rain barrel pics\IMG_0811.JPG" id="436" name="Google Shape;436;p32"/>
          <p:cNvPicPr preferRelativeResize="0"/>
          <p:nvPr/>
        </p:nvPicPr>
        <p:blipFill rotWithShape="1">
          <a:blip r:embed="rId3">
            <a:alphaModFix/>
          </a:blip>
          <a:srcRect b="0" l="0" r="0" t="0"/>
          <a:stretch/>
        </p:blipFill>
        <p:spPr>
          <a:xfrm>
            <a:off x="1676400" y="1020762"/>
            <a:ext cx="6056313" cy="45418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37" name="Google Shape;437;p32"/>
          <p:cNvSpPr txBox="1"/>
          <p:nvPr/>
        </p:nvSpPr>
        <p:spPr>
          <a:xfrm>
            <a:off x="0" y="6197600"/>
            <a:ext cx="9144000" cy="58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Times New Roman"/>
              <a:buNone/>
            </a:pPr>
            <a:r>
              <a:rPr b="0" i="0" lang="en-US" sz="3200" u="none" cap="none" strike="noStrike">
                <a:solidFill>
                  <a:schemeClr val="dk1"/>
                </a:solidFill>
                <a:latin typeface="Times New Roman"/>
                <a:ea typeface="Times New Roman"/>
                <a:cs typeface="Times New Roman"/>
                <a:sym typeface="Times New Roman"/>
              </a:rPr>
              <a:t>What side do you want your overflow on?</a:t>
            </a:r>
            <a:endParaRPr b="0" i="0" sz="1400" u="none" cap="none" strike="noStrike">
              <a:solidFill>
                <a:srgbClr val="000000"/>
              </a:solidFill>
              <a:latin typeface="Arial"/>
              <a:ea typeface="Arial"/>
              <a:cs typeface="Arial"/>
              <a:sym typeface="Arial"/>
            </a:endParaRPr>
          </a:p>
        </p:txBody>
      </p:sp>
      <p:sp>
        <p:nvSpPr>
          <p:cNvPr id="438" name="Google Shape;438;p32"/>
          <p:cNvSpPr/>
          <p:nvPr/>
        </p:nvSpPr>
        <p:spPr>
          <a:xfrm>
            <a:off x="4953000" y="1996281"/>
            <a:ext cx="762000" cy="1295400"/>
          </a:xfrm>
          <a:prstGeom prst="downArrow">
            <a:avLst>
              <a:gd fmla="val 50000" name="adj1"/>
              <a:gd fmla="val 50000" name="adj2"/>
            </a:avLst>
          </a:prstGeom>
          <a:solidFill>
            <a:schemeClr val="accent1"/>
          </a:solidFill>
          <a:ln cap="flat" cmpd="sng" w="25400">
            <a:solidFill>
              <a:srgbClr val="BA6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Times New Roman"/>
              <a:ea typeface="Times New Roman"/>
              <a:cs typeface="Times New Roman"/>
              <a:sym typeface="Times New Roman"/>
            </a:endParaRPr>
          </a:p>
        </p:txBody>
      </p:sp>
      <p:sp>
        <p:nvSpPr>
          <p:cNvPr id="439" name="Google Shape;439;p32"/>
          <p:cNvSpPr/>
          <p:nvPr/>
        </p:nvSpPr>
        <p:spPr>
          <a:xfrm>
            <a:off x="1524000" y="1996281"/>
            <a:ext cx="762000" cy="1295400"/>
          </a:xfrm>
          <a:prstGeom prst="downArrow">
            <a:avLst>
              <a:gd fmla="val 50000" name="adj1"/>
              <a:gd fmla="val 50000" name="adj2"/>
            </a:avLst>
          </a:prstGeom>
          <a:solidFill>
            <a:schemeClr val="accent1"/>
          </a:solidFill>
          <a:ln cap="flat" cmpd="sng" w="25400">
            <a:solidFill>
              <a:srgbClr val="BA6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Times New Roman"/>
              <a:ea typeface="Times New Roman"/>
              <a:cs typeface="Times New Roman"/>
              <a:sym typeface="Times New Roman"/>
            </a:endParaRPr>
          </a:p>
        </p:txBody>
      </p:sp>
      <p:sp>
        <p:nvSpPr>
          <p:cNvPr id="440" name="Google Shape;440;p32"/>
          <p:cNvSpPr txBox="1"/>
          <p:nvPr/>
        </p:nvSpPr>
        <p:spPr>
          <a:xfrm>
            <a:off x="1905000" y="5664200"/>
            <a:ext cx="5867400"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Times New Roman"/>
                <a:ea typeface="Times New Roman"/>
                <a:cs typeface="Times New Roman"/>
                <a:sym typeface="Times New Roman"/>
              </a:rPr>
              <a:t>	</a:t>
            </a:r>
            <a:r>
              <a:rPr b="0" i="0" lang="en-US" sz="3200" u="none" cap="none" strike="noStrike">
                <a:solidFill>
                  <a:schemeClr val="dk1"/>
                </a:solidFill>
                <a:latin typeface="Times New Roman"/>
                <a:ea typeface="Times New Roman"/>
                <a:cs typeface="Times New Roman"/>
                <a:sym typeface="Times New Roman"/>
              </a:rPr>
              <a:t>Think before you drill!</a:t>
            </a:r>
            <a:endParaRPr b="0" i="0" sz="3200" u="none" cap="none" strike="noStrike">
              <a:solidFill>
                <a:schemeClr val="dk1"/>
              </a:solidFill>
              <a:latin typeface="Times New Roman"/>
              <a:ea typeface="Times New Roman"/>
              <a:cs typeface="Times New Roman"/>
              <a:sym typeface="Times New Roman"/>
            </a:endParaRPr>
          </a:p>
        </p:txBody>
      </p:sp>
      <p:sp>
        <p:nvSpPr>
          <p:cNvPr id="441" name="Google Shape;441;p32"/>
          <p:cNvSpPr txBox="1"/>
          <p:nvPr/>
        </p:nvSpPr>
        <p:spPr>
          <a:xfrm>
            <a:off x="3657600" y="304800"/>
            <a:ext cx="3810000" cy="7080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000"/>
              <a:buFont typeface="Times New Roman"/>
              <a:buNone/>
            </a:pPr>
            <a:r>
              <a:rPr b="0" i="0" lang="en-US" sz="4000" u="none" cap="none" strike="noStrike">
                <a:solidFill>
                  <a:schemeClr val="dk1"/>
                </a:solidFill>
                <a:latin typeface="Times New Roman"/>
                <a:ea typeface="Times New Roman"/>
                <a:cs typeface="Times New Roman"/>
                <a:sym typeface="Times New Roman"/>
              </a:rPr>
              <a:t>Overflow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3"/>
          <p:cNvSpPr txBox="1"/>
          <p:nvPr/>
        </p:nvSpPr>
        <p:spPr>
          <a:xfrm>
            <a:off x="329825" y="280000"/>
            <a:ext cx="85482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2A1000"/>
                </a:solidFill>
                <a:latin typeface="Times New Roman"/>
                <a:ea typeface="Times New Roman"/>
                <a:cs typeface="Times New Roman"/>
                <a:sym typeface="Times New Roman"/>
              </a:rPr>
              <a:t>Put thread seal tape on faucet</a:t>
            </a:r>
            <a:endParaRPr b="0" i="0" sz="1400" u="none" cap="none" strike="noStrike">
              <a:solidFill>
                <a:srgbClr val="000000"/>
              </a:solidFill>
              <a:latin typeface="Arial"/>
              <a:ea typeface="Arial"/>
              <a:cs typeface="Arial"/>
              <a:sym typeface="Arial"/>
            </a:endParaRPr>
          </a:p>
        </p:txBody>
      </p:sp>
      <p:pic>
        <p:nvPicPr>
          <p:cNvPr descr="TAPE" id="448" name="Google Shape;448;p33"/>
          <p:cNvPicPr preferRelativeResize="0"/>
          <p:nvPr/>
        </p:nvPicPr>
        <p:blipFill rotWithShape="1">
          <a:blip r:embed="rId3">
            <a:alphaModFix/>
          </a:blip>
          <a:srcRect b="0" l="0" r="0" t="0"/>
          <a:stretch/>
        </p:blipFill>
        <p:spPr>
          <a:xfrm>
            <a:off x="4849975" y="1050427"/>
            <a:ext cx="1398075" cy="1572825"/>
          </a:xfrm>
          <a:prstGeom prst="rect">
            <a:avLst/>
          </a:prstGeom>
          <a:noFill/>
          <a:ln cap="flat" cmpd="sng" w="9525">
            <a:solidFill>
              <a:srgbClr val="000000"/>
            </a:solidFill>
            <a:prstDash val="solid"/>
            <a:miter lim="800000"/>
            <a:headEnd len="sm" w="sm" type="none"/>
            <a:tailEnd len="sm" w="sm" type="none"/>
          </a:ln>
        </p:spPr>
      </p:pic>
      <p:sp>
        <p:nvSpPr>
          <p:cNvPr id="449" name="Google Shape;449;p33"/>
          <p:cNvSpPr txBox="1"/>
          <p:nvPr/>
        </p:nvSpPr>
        <p:spPr>
          <a:xfrm>
            <a:off x="272546" y="5136600"/>
            <a:ext cx="4495800" cy="1143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3600"/>
              <a:buFont typeface="Arial"/>
              <a:buNone/>
            </a:pPr>
            <a:r>
              <a:rPr b="0" i="0" lang="en-US" sz="3600" u="none" cap="none" strike="noStrike">
                <a:solidFill>
                  <a:srgbClr val="2A1000"/>
                </a:solidFill>
                <a:latin typeface="Times New Roman"/>
                <a:ea typeface="Times New Roman"/>
                <a:cs typeface="Times New Roman"/>
                <a:sym typeface="Times New Roman"/>
              </a:rPr>
              <a:t>Put silicone caulk over faucet threads</a:t>
            </a:r>
            <a:endParaRPr b="0" i="0" sz="1400" u="none" cap="none" strike="noStrike">
              <a:solidFill>
                <a:srgbClr val="000000"/>
              </a:solidFill>
              <a:latin typeface="Arial"/>
              <a:ea typeface="Arial"/>
              <a:cs typeface="Arial"/>
              <a:sym typeface="Arial"/>
            </a:endParaRPr>
          </a:p>
        </p:txBody>
      </p:sp>
      <p:pic>
        <p:nvPicPr>
          <p:cNvPr id="450" name="Google Shape;450;p33"/>
          <p:cNvPicPr preferRelativeResize="0"/>
          <p:nvPr/>
        </p:nvPicPr>
        <p:blipFill rotWithShape="1">
          <a:blip r:embed="rId4">
            <a:alphaModFix/>
          </a:blip>
          <a:srcRect b="0" l="0" r="0" t="0"/>
          <a:stretch/>
        </p:blipFill>
        <p:spPr>
          <a:xfrm>
            <a:off x="4941000" y="2793450"/>
            <a:ext cx="3124200" cy="34861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51" name="Google Shape;451;p33"/>
          <p:cNvPicPr preferRelativeResize="0"/>
          <p:nvPr/>
        </p:nvPicPr>
        <p:blipFill rotWithShape="1">
          <a:blip r:embed="rId5">
            <a:alphaModFix/>
          </a:blip>
          <a:srcRect b="0" l="0" r="0" t="0"/>
          <a:stretch/>
        </p:blipFill>
        <p:spPr>
          <a:xfrm>
            <a:off x="1280100" y="1117462"/>
            <a:ext cx="3409950" cy="38052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descr="7" id="457" name="Google Shape;457;p34"/>
          <p:cNvPicPr preferRelativeResize="0"/>
          <p:nvPr/>
        </p:nvPicPr>
        <p:blipFill rotWithShape="1">
          <a:blip r:embed="rId3">
            <a:alphaModFix/>
          </a:blip>
          <a:srcRect b="0" l="0" r="0" t="0"/>
          <a:stretch/>
        </p:blipFill>
        <p:spPr>
          <a:xfrm>
            <a:off x="1524000" y="1371600"/>
            <a:ext cx="6096000" cy="4572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58" name="Google Shape;458;p34"/>
          <p:cNvSpPr txBox="1"/>
          <p:nvPr/>
        </p:nvSpPr>
        <p:spPr>
          <a:xfrm>
            <a:off x="0" y="533400"/>
            <a:ext cx="91440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2A1000"/>
                </a:solidFill>
                <a:latin typeface="Times New Roman"/>
                <a:ea typeface="Times New Roman"/>
                <a:cs typeface="Times New Roman"/>
                <a:sym typeface="Times New Roman"/>
              </a:rPr>
              <a:t>Screw faucet in</a:t>
            </a:r>
            <a:endParaRPr b="0" i="0" sz="1400" u="none" cap="none" strike="noStrike">
              <a:solidFill>
                <a:srgbClr val="000000"/>
              </a:solidFill>
              <a:latin typeface="Arial"/>
              <a:ea typeface="Arial"/>
              <a:cs typeface="Arial"/>
              <a:sym typeface="Arial"/>
            </a:endParaRPr>
          </a:p>
        </p:txBody>
      </p:sp>
      <p:sp>
        <p:nvSpPr>
          <p:cNvPr id="459" name="Google Shape;459;p34"/>
          <p:cNvSpPr txBox="1"/>
          <p:nvPr/>
        </p:nvSpPr>
        <p:spPr>
          <a:xfrm>
            <a:off x="1371600" y="6019800"/>
            <a:ext cx="63246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Keep the faucet straight as you screw it 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5"/>
          <p:cNvSpPr txBox="1"/>
          <p:nvPr/>
        </p:nvSpPr>
        <p:spPr>
          <a:xfrm>
            <a:off x="0" y="609600"/>
            <a:ext cx="91440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2A1000"/>
                </a:solidFill>
                <a:latin typeface="Times New Roman"/>
                <a:ea typeface="Times New Roman"/>
                <a:cs typeface="Times New Roman"/>
                <a:sym typeface="Times New Roman"/>
              </a:rPr>
              <a:t>Sealing lock nut on other end of faucet</a:t>
            </a:r>
            <a:endParaRPr b="0" i="0" sz="1400" u="none" cap="none" strike="noStrike">
              <a:solidFill>
                <a:srgbClr val="000000"/>
              </a:solidFill>
              <a:latin typeface="Arial"/>
              <a:ea typeface="Arial"/>
              <a:cs typeface="Arial"/>
              <a:sym typeface="Arial"/>
            </a:endParaRPr>
          </a:p>
        </p:txBody>
      </p:sp>
      <p:sp>
        <p:nvSpPr>
          <p:cNvPr id="466" name="Google Shape;466;p35"/>
          <p:cNvSpPr txBox="1"/>
          <p:nvPr/>
        </p:nvSpPr>
        <p:spPr>
          <a:xfrm>
            <a:off x="3276600" y="5943600"/>
            <a:ext cx="4191000" cy="6461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600"/>
              <a:buFont typeface="Times New Roman"/>
              <a:buNone/>
            </a:pPr>
            <a:r>
              <a:rPr b="0" i="0" lang="en-US" sz="3600" u="none" cap="none" strike="noStrike">
                <a:solidFill>
                  <a:schemeClr val="dk1"/>
                </a:solidFill>
                <a:latin typeface="Times New Roman"/>
                <a:ea typeface="Times New Roman"/>
                <a:cs typeface="Times New Roman"/>
                <a:sym typeface="Times New Roman"/>
              </a:rPr>
              <a:t>But how????</a:t>
            </a:r>
            <a:endParaRPr b="0" i="0" sz="1400" u="none" cap="none" strike="noStrike">
              <a:solidFill>
                <a:srgbClr val="000000"/>
              </a:solidFill>
              <a:latin typeface="Arial"/>
              <a:ea typeface="Arial"/>
              <a:cs typeface="Arial"/>
              <a:sym typeface="Arial"/>
            </a:endParaRPr>
          </a:p>
        </p:txBody>
      </p:sp>
      <p:pic>
        <p:nvPicPr>
          <p:cNvPr descr="5" id="467" name="Google Shape;467;p35"/>
          <p:cNvPicPr preferRelativeResize="0"/>
          <p:nvPr/>
        </p:nvPicPr>
        <p:blipFill rotWithShape="1">
          <a:blip r:embed="rId3">
            <a:alphaModFix/>
          </a:blip>
          <a:srcRect b="0" l="0" r="0" t="0"/>
          <a:stretch/>
        </p:blipFill>
        <p:spPr>
          <a:xfrm>
            <a:off x="1295400" y="1257300"/>
            <a:ext cx="6248400" cy="46863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cxnSp>
        <p:nvCxnSpPr>
          <p:cNvPr id="468" name="Google Shape;468;p35"/>
          <p:cNvCxnSpPr/>
          <p:nvPr/>
        </p:nvCxnSpPr>
        <p:spPr>
          <a:xfrm flipH="1">
            <a:off x="4572000" y="1790700"/>
            <a:ext cx="2133600" cy="1371600"/>
          </a:xfrm>
          <a:prstGeom prst="straightConnector1">
            <a:avLst/>
          </a:prstGeom>
          <a:noFill/>
          <a:ln cap="flat" cmpd="sng" w="57150">
            <a:solidFill>
              <a:schemeClr val="lt1"/>
            </a:solidFill>
            <a:prstDash val="solid"/>
            <a:round/>
            <a:headEnd len="sm" w="sm"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36"/>
          <p:cNvSpPr txBox="1"/>
          <p:nvPr/>
        </p:nvSpPr>
        <p:spPr>
          <a:xfrm>
            <a:off x="0" y="381000"/>
            <a:ext cx="9144000" cy="68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2A1000"/>
                </a:solidFill>
                <a:latin typeface="Times New Roman"/>
                <a:ea typeface="Times New Roman"/>
                <a:cs typeface="Times New Roman"/>
                <a:sym typeface="Times New Roman"/>
              </a:rPr>
              <a:t>Screw sealing lock nut on other end of faucet</a:t>
            </a:r>
            <a:endParaRPr b="0" i="0" sz="1400" u="none" cap="none" strike="noStrike">
              <a:solidFill>
                <a:srgbClr val="000000"/>
              </a:solidFill>
              <a:latin typeface="Arial"/>
              <a:ea typeface="Arial"/>
              <a:cs typeface="Arial"/>
              <a:sym typeface="Arial"/>
            </a:endParaRPr>
          </a:p>
        </p:txBody>
      </p:sp>
      <p:sp>
        <p:nvSpPr>
          <p:cNvPr id="475" name="Google Shape;475;p36"/>
          <p:cNvSpPr txBox="1"/>
          <p:nvPr/>
        </p:nvSpPr>
        <p:spPr>
          <a:xfrm>
            <a:off x="4588933" y="5562600"/>
            <a:ext cx="3429000" cy="8302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Flashlight and paper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towels are useful</a:t>
            </a:r>
            <a:endParaRPr b="0" i="0" sz="1400" u="none" cap="none" strike="noStrike">
              <a:solidFill>
                <a:srgbClr val="000000"/>
              </a:solidFill>
              <a:latin typeface="Arial"/>
              <a:ea typeface="Arial"/>
              <a:cs typeface="Arial"/>
              <a:sym typeface="Arial"/>
            </a:endParaRPr>
          </a:p>
        </p:txBody>
      </p:sp>
      <p:pic>
        <p:nvPicPr>
          <p:cNvPr descr="IMG_0984.JPG" id="476" name="Google Shape;476;p36"/>
          <p:cNvPicPr preferRelativeResize="0"/>
          <p:nvPr/>
        </p:nvPicPr>
        <p:blipFill rotWithShape="1">
          <a:blip r:embed="rId3">
            <a:alphaModFix/>
          </a:blip>
          <a:srcRect b="0" l="0" r="0" t="0"/>
          <a:stretch/>
        </p:blipFill>
        <p:spPr>
          <a:xfrm>
            <a:off x="781879" y="1219200"/>
            <a:ext cx="3251200" cy="2438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MG_0980.JPG" id="477" name="Google Shape;477;p36"/>
          <p:cNvPicPr preferRelativeResize="0"/>
          <p:nvPr/>
        </p:nvPicPr>
        <p:blipFill rotWithShape="1">
          <a:blip r:embed="rId4">
            <a:alphaModFix/>
          </a:blip>
          <a:srcRect b="0" l="0" r="0" t="0"/>
          <a:stretch/>
        </p:blipFill>
        <p:spPr>
          <a:xfrm>
            <a:off x="781879" y="3962400"/>
            <a:ext cx="3276601" cy="24574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78" name="Google Shape;478;p36"/>
          <p:cNvPicPr preferRelativeResize="0"/>
          <p:nvPr/>
        </p:nvPicPr>
        <p:blipFill rotWithShape="1">
          <a:blip r:embed="rId5">
            <a:alphaModFix/>
          </a:blip>
          <a:srcRect b="0" l="0" r="0" t="0"/>
          <a:stretch/>
        </p:blipFill>
        <p:spPr>
          <a:xfrm>
            <a:off x="4724400" y="1333500"/>
            <a:ext cx="2714899" cy="3962400"/>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descr="C:\Users\Michele\Documents\Water Conservation\Rain barrel pics\IMG_0848.JPG" id="484" name="Google Shape;484;p37"/>
          <p:cNvPicPr preferRelativeResize="0"/>
          <p:nvPr/>
        </p:nvPicPr>
        <p:blipFill rotWithShape="1">
          <a:blip r:embed="rId3">
            <a:alphaModFix/>
          </a:blip>
          <a:srcRect b="0" l="0" r="0" t="0"/>
          <a:stretch/>
        </p:blipFill>
        <p:spPr>
          <a:xfrm>
            <a:off x="1447800" y="1371600"/>
            <a:ext cx="5867400" cy="44005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85" name="Google Shape;485;p37"/>
          <p:cNvSpPr txBox="1"/>
          <p:nvPr/>
        </p:nvSpPr>
        <p:spPr>
          <a:xfrm>
            <a:off x="0" y="533400"/>
            <a:ext cx="91440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2A1000"/>
                </a:solidFill>
                <a:latin typeface="Times New Roman"/>
                <a:ea typeface="Times New Roman"/>
                <a:cs typeface="Times New Roman"/>
                <a:sym typeface="Times New Roman"/>
              </a:rPr>
              <a:t>Caulk around inside and outside of faucet</a:t>
            </a:r>
            <a:endParaRPr b="0" i="0" sz="1400" u="none" cap="none" strike="noStrike">
              <a:solidFill>
                <a:srgbClr val="000000"/>
              </a:solidFill>
              <a:latin typeface="Arial"/>
              <a:ea typeface="Arial"/>
              <a:cs typeface="Arial"/>
              <a:sym typeface="Arial"/>
            </a:endParaRPr>
          </a:p>
        </p:txBody>
      </p:sp>
      <p:pic>
        <p:nvPicPr>
          <p:cNvPr id="486" name="Google Shape;486;p37"/>
          <p:cNvPicPr preferRelativeResize="0"/>
          <p:nvPr/>
        </p:nvPicPr>
        <p:blipFill rotWithShape="1">
          <a:blip r:embed="rId4">
            <a:alphaModFix/>
          </a:blip>
          <a:srcRect b="0" l="0" r="0" t="0"/>
          <a:stretch/>
        </p:blipFill>
        <p:spPr>
          <a:xfrm rot="4397905">
            <a:off x="2521744" y="3236119"/>
            <a:ext cx="876300" cy="2100262"/>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487" name="Google Shape;487;p37"/>
          <p:cNvSpPr txBox="1"/>
          <p:nvPr/>
        </p:nvSpPr>
        <p:spPr>
          <a:xfrm>
            <a:off x="0" y="5938875"/>
            <a:ext cx="9144000" cy="97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2A1000"/>
                </a:solidFill>
                <a:latin typeface="Times New Roman"/>
                <a:ea typeface="Times New Roman"/>
                <a:cs typeface="Times New Roman"/>
                <a:sym typeface="Times New Roman"/>
              </a:rPr>
              <a:t>Faucet is complete!</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86"/>
                                        </p:tgtEl>
                                        <p:attrNameLst>
                                          <p:attrName>style.visibility</p:attrName>
                                        </p:attrNameLst>
                                      </p:cBhvr>
                                      <p:to>
                                        <p:strVal val="visible"/>
                                      </p:to>
                                    </p:set>
                                    <p:anim calcmode="lin" valueType="num">
                                      <p:cBhvr additive="base">
                                        <p:cTn dur="1000"/>
                                        <p:tgtEl>
                                          <p:spTgt spid="48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38"/>
          <p:cNvSpPr txBox="1"/>
          <p:nvPr/>
        </p:nvSpPr>
        <p:spPr>
          <a:xfrm>
            <a:off x="0" y="533400"/>
            <a:ext cx="91440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2A1000"/>
                </a:solidFill>
                <a:latin typeface="Times New Roman"/>
                <a:ea typeface="Times New Roman"/>
                <a:cs typeface="Times New Roman"/>
                <a:sym typeface="Times New Roman"/>
              </a:rPr>
              <a:t>Put thread seal tape on hose adapter</a:t>
            </a:r>
            <a:endParaRPr b="0" i="0" sz="1400" u="none" cap="none" strike="noStrike">
              <a:solidFill>
                <a:srgbClr val="000000"/>
              </a:solidFill>
              <a:latin typeface="Arial"/>
              <a:ea typeface="Arial"/>
              <a:cs typeface="Arial"/>
              <a:sym typeface="Arial"/>
            </a:endParaRPr>
          </a:p>
        </p:txBody>
      </p:sp>
      <p:sp>
        <p:nvSpPr>
          <p:cNvPr id="494" name="Google Shape;494;p38"/>
          <p:cNvSpPr txBox="1"/>
          <p:nvPr/>
        </p:nvSpPr>
        <p:spPr>
          <a:xfrm>
            <a:off x="646400" y="3935675"/>
            <a:ext cx="3712500" cy="1740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2800"/>
              <a:buFont typeface="Times New Roman"/>
              <a:buNone/>
            </a:pPr>
            <a:r>
              <a:rPr b="0" i="0" lang="en-US" sz="3600" u="none" cap="none" strike="noStrike">
                <a:solidFill>
                  <a:schemeClr val="dk1"/>
                </a:solidFill>
                <a:latin typeface="Times New Roman"/>
                <a:ea typeface="Times New Roman"/>
                <a:cs typeface="Times New Roman"/>
                <a:sym typeface="Times New Roman"/>
              </a:rPr>
              <a:t>Caulk around hose</a:t>
            </a:r>
            <a:endParaRPr b="0" i="0" sz="3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2800"/>
              <a:buFont typeface="Times New Roman"/>
              <a:buNone/>
            </a:pPr>
            <a:r>
              <a:rPr b="0" i="0" lang="en-US" sz="3600" u="none" cap="none" strike="noStrike">
                <a:solidFill>
                  <a:schemeClr val="dk1"/>
                </a:solidFill>
                <a:latin typeface="Times New Roman"/>
                <a:ea typeface="Times New Roman"/>
                <a:cs typeface="Times New Roman"/>
                <a:sym typeface="Times New Roman"/>
              </a:rPr>
              <a:t>adapter threads</a:t>
            </a:r>
            <a:endParaRPr b="0" i="0" sz="3600" u="none" cap="none" strike="noStrike">
              <a:solidFill>
                <a:srgbClr val="000000"/>
              </a:solidFill>
              <a:latin typeface="Arial"/>
              <a:ea typeface="Arial"/>
              <a:cs typeface="Arial"/>
              <a:sym typeface="Arial"/>
            </a:endParaRPr>
          </a:p>
        </p:txBody>
      </p:sp>
      <p:pic>
        <p:nvPicPr>
          <p:cNvPr id="495" name="Google Shape;495;p38"/>
          <p:cNvPicPr preferRelativeResize="0"/>
          <p:nvPr/>
        </p:nvPicPr>
        <p:blipFill rotWithShape="1">
          <a:blip r:embed="rId3">
            <a:alphaModFix/>
          </a:blip>
          <a:srcRect b="42068" l="10801" r="26800" t="3870"/>
          <a:stretch/>
        </p:blipFill>
        <p:spPr>
          <a:xfrm>
            <a:off x="396600" y="1676400"/>
            <a:ext cx="3962400" cy="20562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96" name="Google Shape;496;p38"/>
          <p:cNvPicPr preferRelativeResize="0"/>
          <p:nvPr/>
        </p:nvPicPr>
        <p:blipFill rotWithShape="1">
          <a:blip r:embed="rId4">
            <a:alphaModFix/>
          </a:blip>
          <a:srcRect b="0" l="0" r="32921" t="19025"/>
          <a:stretch/>
        </p:blipFill>
        <p:spPr>
          <a:xfrm>
            <a:off x="4648200" y="1676400"/>
            <a:ext cx="3890963" cy="45815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39"/>
          <p:cNvSpPr txBox="1"/>
          <p:nvPr/>
        </p:nvSpPr>
        <p:spPr>
          <a:xfrm>
            <a:off x="76200" y="457200"/>
            <a:ext cx="49530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2A1000"/>
                </a:solidFill>
                <a:latin typeface="Times New Roman"/>
                <a:ea typeface="Times New Roman"/>
                <a:cs typeface="Times New Roman"/>
                <a:sym typeface="Times New Roman"/>
              </a:rPr>
              <a:t>Screw in overflow</a:t>
            </a:r>
            <a:endParaRPr b="0" i="0" sz="4400" u="none" cap="none" strike="noStrike">
              <a:solidFill>
                <a:srgbClr val="2A1000"/>
              </a:solidFill>
              <a:latin typeface="Times New Roman"/>
              <a:ea typeface="Times New Roman"/>
              <a:cs typeface="Times New Roman"/>
              <a:sym typeface="Times New Roman"/>
            </a:endParaRPr>
          </a:p>
        </p:txBody>
      </p:sp>
      <p:pic>
        <p:nvPicPr>
          <p:cNvPr descr="G:\Rain Barrels\Rutgers Cooperative Extension\Rain Barrel Prototypes\Blue Closed Top - Vertical\Barrels 019.jpg" id="503" name="Google Shape;503;p39"/>
          <p:cNvPicPr preferRelativeResize="0"/>
          <p:nvPr/>
        </p:nvPicPr>
        <p:blipFill rotWithShape="1">
          <a:blip r:embed="rId3">
            <a:alphaModFix/>
          </a:blip>
          <a:srcRect b="0" l="0" r="0" t="0"/>
          <a:stretch/>
        </p:blipFill>
        <p:spPr>
          <a:xfrm>
            <a:off x="478475" y="1477325"/>
            <a:ext cx="4190999" cy="43900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04" name="Google Shape;504;p39"/>
          <p:cNvSpPr txBox="1"/>
          <p:nvPr/>
        </p:nvSpPr>
        <p:spPr>
          <a:xfrm>
            <a:off x="4912265" y="688826"/>
            <a:ext cx="3927000" cy="95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Will need to use pliers/wrench</a:t>
            </a:r>
            <a:endParaRPr b="0" i="0" sz="2800" u="none" cap="none" strike="noStrike">
              <a:solidFill>
                <a:schemeClr val="dk1"/>
              </a:solidFill>
              <a:latin typeface="Times New Roman"/>
              <a:ea typeface="Times New Roman"/>
              <a:cs typeface="Times New Roman"/>
              <a:sym typeface="Times New Roman"/>
            </a:endParaRPr>
          </a:p>
        </p:txBody>
      </p:sp>
      <p:sp>
        <p:nvSpPr>
          <p:cNvPr id="505" name="Google Shape;505;p39"/>
          <p:cNvSpPr/>
          <p:nvPr/>
        </p:nvSpPr>
        <p:spPr>
          <a:xfrm>
            <a:off x="4800600" y="4189274"/>
            <a:ext cx="4191000"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2A1000"/>
                </a:solidFill>
                <a:latin typeface="Times New Roman"/>
                <a:ea typeface="Times New Roman"/>
                <a:cs typeface="Times New Roman"/>
                <a:sym typeface="Times New Roman"/>
              </a:rPr>
              <a:t>Screw lock nut on the inside of overflow fitting.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2A1000"/>
                </a:solidFill>
                <a:latin typeface="Times New Roman"/>
                <a:ea typeface="Times New Roman"/>
                <a:cs typeface="Times New Roman"/>
                <a:sym typeface="Times New Roman"/>
              </a:rPr>
              <a:t>Note that some lock nuts are concaved/curved – the “teeth” should align with the barrel’s surface</a:t>
            </a:r>
            <a:r>
              <a:rPr b="1" i="0" lang="en-US" sz="2000" u="none" cap="none" strike="noStrike">
                <a:solidFill>
                  <a:srgbClr val="2A1000"/>
                </a:solidFill>
                <a:latin typeface="Arial Rounded"/>
                <a:ea typeface="Arial Rounded"/>
                <a:cs typeface="Arial Rounded"/>
                <a:sym typeface="Arial Rounded"/>
              </a:rPr>
              <a:t> </a:t>
            </a:r>
            <a:endParaRPr b="0" i="0" sz="1400" u="none" cap="none" strike="noStrike">
              <a:solidFill>
                <a:srgbClr val="000000"/>
              </a:solidFill>
              <a:latin typeface="Arial"/>
              <a:ea typeface="Arial"/>
              <a:cs typeface="Arial"/>
              <a:sym typeface="Arial"/>
            </a:endParaRPr>
          </a:p>
        </p:txBody>
      </p:sp>
      <p:pic>
        <p:nvPicPr>
          <p:cNvPr id="506" name="Google Shape;506;p39"/>
          <p:cNvPicPr preferRelativeResize="0"/>
          <p:nvPr/>
        </p:nvPicPr>
        <p:blipFill rotWithShape="1">
          <a:blip r:embed="rId4">
            <a:alphaModFix/>
          </a:blip>
          <a:srcRect b="10448" l="2941" r="5882" t="0"/>
          <a:stretch/>
        </p:blipFill>
        <p:spPr>
          <a:xfrm>
            <a:off x="5715000" y="1775480"/>
            <a:ext cx="2362200" cy="2286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4"/>
          <p:cNvSpPr txBox="1"/>
          <p:nvPr/>
        </p:nvSpPr>
        <p:spPr>
          <a:xfrm>
            <a:off x="381000" y="1371600"/>
            <a:ext cx="8534400" cy="5486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342900" lvl="0" marL="342900" marR="0" rtl="0" algn="l">
              <a:lnSpc>
                <a:spcPct val="100000"/>
              </a:lnSpc>
              <a:spcBef>
                <a:spcPts val="640"/>
              </a:spcBef>
              <a:spcAft>
                <a:spcPts val="0"/>
              </a:spcAft>
              <a:buClr>
                <a:srgbClr val="000000"/>
              </a:buClr>
              <a:buSzPts val="3200"/>
              <a:buFont typeface="Arial"/>
              <a:buNone/>
            </a:pPr>
            <a:r>
              <a:rPr b="0" i="0" lang="en-US" sz="3200" u="none" cap="none" strike="noStrike">
                <a:solidFill>
                  <a:schemeClr val="dk1"/>
                </a:solidFill>
                <a:latin typeface="Times New Roman"/>
                <a:ea typeface="Times New Roman"/>
                <a:cs typeface="Times New Roman"/>
                <a:sym typeface="Times New Roman"/>
              </a:rPr>
              <a:t>Part of a bigger picture of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640"/>
              </a:spcBef>
              <a:spcAft>
                <a:spcPts val="0"/>
              </a:spcAft>
              <a:buClr>
                <a:srgbClr val="000000"/>
              </a:buClr>
              <a:buSzPts val="3200"/>
              <a:buFont typeface="Arial"/>
              <a:buNone/>
            </a:pPr>
            <a:r>
              <a:rPr b="1" i="0" lang="en-US" sz="3200" u="none" cap="none" strike="noStrike">
                <a:solidFill>
                  <a:srgbClr val="FF0000"/>
                </a:solidFill>
                <a:latin typeface="Times New Roman"/>
                <a:ea typeface="Times New Roman"/>
                <a:cs typeface="Times New Roman"/>
                <a:sym typeface="Times New Roman"/>
              </a:rPr>
              <a:t>		</a:t>
            </a:r>
            <a:r>
              <a:rPr b="1" i="0" lang="en-US" sz="3200" u="sng" cap="small" strike="noStrike">
                <a:solidFill>
                  <a:srgbClr val="FF0000"/>
                </a:solidFill>
                <a:latin typeface="Times New Roman"/>
                <a:ea typeface="Times New Roman"/>
                <a:cs typeface="Times New Roman"/>
                <a:sym typeface="Times New Roman"/>
              </a:rPr>
              <a:t>Sustainable Living</a:t>
            </a:r>
            <a:r>
              <a:rPr b="0" i="0" lang="en-US" sz="3200" u="none" cap="none" strike="noStrike">
                <a:solidFill>
                  <a:schemeClr val="dk1"/>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36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203200" lvl="1" marL="457200" marR="0" rtl="0" algn="l">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Times New Roman"/>
                <a:ea typeface="Times New Roman"/>
                <a:cs typeface="Times New Roman"/>
                <a:sym typeface="Times New Roman"/>
              </a:rPr>
              <a:t>	Water Conservation</a:t>
            </a:r>
            <a:endParaRPr b="0" i="0" sz="1400" u="none" cap="none" strike="noStrike">
              <a:solidFill>
                <a:srgbClr val="000000"/>
              </a:solidFill>
              <a:latin typeface="Arial"/>
              <a:ea typeface="Arial"/>
              <a:cs typeface="Arial"/>
              <a:sym typeface="Arial"/>
            </a:endParaRPr>
          </a:p>
          <a:p>
            <a:pPr indent="-203200" lvl="1" marL="457200" marR="0" rtl="0" algn="l">
              <a:lnSpc>
                <a:spcPct val="135000"/>
              </a:lnSpc>
              <a:spcBef>
                <a:spcPts val="0"/>
              </a:spcBef>
              <a:spcAft>
                <a:spcPts val="0"/>
              </a:spcAft>
              <a:buClr>
                <a:schemeClr val="dk1"/>
              </a:buClr>
              <a:buSzPts val="3200"/>
              <a:buFont typeface="Arial"/>
              <a:buChar char="•"/>
            </a:pPr>
            <a:r>
              <a:rPr b="0" i="0" lang="en-US" sz="3200" u="none" cap="none" strike="noStrike">
                <a:solidFill>
                  <a:schemeClr val="dk1"/>
                </a:solidFill>
                <a:latin typeface="Times New Roman"/>
                <a:ea typeface="Times New Roman"/>
                <a:cs typeface="Times New Roman"/>
                <a:sym typeface="Times New Roman"/>
              </a:rPr>
              <a:t>	Reducing Rain Water Runoff</a:t>
            </a:r>
            <a:endParaRPr b="0" i="0" sz="1400" u="none" cap="none" strike="noStrike">
              <a:solidFill>
                <a:srgbClr val="000000"/>
              </a:solidFill>
              <a:latin typeface="Arial"/>
              <a:ea typeface="Arial"/>
              <a:cs typeface="Arial"/>
              <a:sym typeface="Arial"/>
            </a:endParaRPr>
          </a:p>
          <a:p>
            <a:pPr indent="-203200" lvl="1" marL="457200" marR="0" rtl="0" algn="l">
              <a:lnSpc>
                <a:spcPct val="135000"/>
              </a:lnSpc>
              <a:spcBef>
                <a:spcPts val="0"/>
              </a:spcBef>
              <a:spcAft>
                <a:spcPts val="0"/>
              </a:spcAft>
              <a:buClr>
                <a:schemeClr val="dk1"/>
              </a:buClr>
              <a:buSzPts val="3200"/>
              <a:buFont typeface="Arial"/>
              <a:buChar char="•"/>
            </a:pPr>
            <a:r>
              <a:rPr b="0" i="0" lang="en-US" sz="3200" u="none" cap="none" strike="noStrike">
                <a:solidFill>
                  <a:schemeClr val="dk1"/>
                </a:solidFill>
                <a:latin typeface="Times New Roman"/>
                <a:ea typeface="Times New Roman"/>
                <a:cs typeface="Times New Roman"/>
                <a:sym typeface="Times New Roman"/>
              </a:rPr>
              <a:t>	Control Water Pollution</a:t>
            </a:r>
            <a:endParaRPr b="0" i="0" sz="1400" u="none" cap="none" strike="noStrike">
              <a:solidFill>
                <a:srgbClr val="000000"/>
              </a:solidFill>
              <a:latin typeface="Arial"/>
              <a:ea typeface="Arial"/>
              <a:cs typeface="Arial"/>
              <a:sym typeface="Arial"/>
            </a:endParaRPr>
          </a:p>
          <a:p>
            <a:pPr indent="0" lvl="1" marL="457200" marR="0" rtl="0" algn="l">
              <a:lnSpc>
                <a:spcPct val="135000"/>
              </a:lnSpc>
              <a:spcBef>
                <a:spcPts val="0"/>
              </a:spcBef>
              <a:spcAft>
                <a:spcPts val="0"/>
              </a:spcAft>
              <a:buClr>
                <a:srgbClr val="000000"/>
              </a:buClr>
              <a:buSzPts val="3200"/>
              <a:buFont typeface="Arial"/>
              <a:buNone/>
            </a:pPr>
            <a:r>
              <a:t/>
            </a:r>
            <a:endParaRPr b="0" i="0" sz="3200" u="none" cap="none" strike="noStrike">
              <a:solidFill>
                <a:schemeClr val="dk1"/>
              </a:solidFill>
              <a:latin typeface="Times New Roman"/>
              <a:ea typeface="Times New Roman"/>
              <a:cs typeface="Times New Roman"/>
              <a:sym typeface="Times New Roman"/>
            </a:endParaRPr>
          </a:p>
          <a:p>
            <a:pPr indent="-342900" lvl="0" marL="342900" marR="0" rtl="0" algn="l">
              <a:lnSpc>
                <a:spcPct val="100000"/>
              </a:lnSpc>
              <a:spcBef>
                <a:spcPts val="48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54" name="Google Shape;154;p4"/>
          <p:cNvSpPr txBox="1"/>
          <p:nvPr/>
        </p:nvSpPr>
        <p:spPr>
          <a:xfrm>
            <a:off x="0" y="838200"/>
            <a:ext cx="91440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Times New Roman"/>
                <a:ea typeface="Times New Roman"/>
                <a:cs typeface="Times New Roman"/>
                <a:sym typeface="Times New Roman"/>
              </a:rPr>
              <a:t>Why Rain Barrels?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40"/>
          <p:cNvSpPr txBox="1"/>
          <p:nvPr/>
        </p:nvSpPr>
        <p:spPr>
          <a:xfrm>
            <a:off x="0" y="381000"/>
            <a:ext cx="91440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2A1000"/>
                </a:solidFill>
                <a:latin typeface="Times New Roman"/>
                <a:ea typeface="Times New Roman"/>
                <a:cs typeface="Times New Roman"/>
                <a:sym typeface="Times New Roman"/>
              </a:rPr>
              <a:t>Caulk around inside and outside</a:t>
            </a:r>
            <a:endParaRPr b="0" i="0" sz="1400" u="none" cap="none" strike="noStrike">
              <a:solidFill>
                <a:srgbClr val="000000"/>
              </a:solidFill>
              <a:latin typeface="Arial"/>
              <a:ea typeface="Arial"/>
              <a:cs typeface="Arial"/>
              <a:sym typeface="Arial"/>
            </a:endParaRPr>
          </a:p>
        </p:txBody>
      </p:sp>
      <p:pic>
        <p:nvPicPr>
          <p:cNvPr descr="G:\Rain Barrels\Rutgers Cooperative Extension\Rain Barrel Prototypes\Michele Bakacs Pictures\IMG_0725.JPG" id="513" name="Google Shape;513;p40"/>
          <p:cNvPicPr preferRelativeResize="0"/>
          <p:nvPr/>
        </p:nvPicPr>
        <p:blipFill rotWithShape="1">
          <a:blip r:embed="rId3">
            <a:alphaModFix/>
          </a:blip>
          <a:srcRect b="0" l="0" r="0" t="23611"/>
          <a:stretch/>
        </p:blipFill>
        <p:spPr>
          <a:xfrm>
            <a:off x="2057400" y="1295400"/>
            <a:ext cx="5120640" cy="4191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14" name="Google Shape;514;p40"/>
          <p:cNvPicPr preferRelativeResize="0"/>
          <p:nvPr/>
        </p:nvPicPr>
        <p:blipFill rotWithShape="1">
          <a:blip r:embed="rId4">
            <a:alphaModFix/>
          </a:blip>
          <a:srcRect b="0" l="0" r="0" t="0"/>
          <a:stretch/>
        </p:blipFill>
        <p:spPr>
          <a:xfrm rot="4397905">
            <a:off x="3970199" y="2340769"/>
            <a:ext cx="876300" cy="2100262"/>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515" name="Google Shape;515;p40"/>
          <p:cNvSpPr txBox="1"/>
          <p:nvPr/>
        </p:nvSpPr>
        <p:spPr>
          <a:xfrm>
            <a:off x="0" y="5638800"/>
            <a:ext cx="91440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2A1000"/>
                </a:solidFill>
                <a:latin typeface="Times New Roman"/>
                <a:ea typeface="Times New Roman"/>
                <a:cs typeface="Times New Roman"/>
                <a:sym typeface="Times New Roman"/>
              </a:rPr>
              <a:t>Overflow is done!</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4"/>
                                        </p:tgtEl>
                                        <p:attrNameLst>
                                          <p:attrName>style.visibility</p:attrName>
                                        </p:attrNameLst>
                                      </p:cBhvr>
                                      <p:to>
                                        <p:strVal val="visible"/>
                                      </p:to>
                                    </p:set>
                                    <p:anim calcmode="lin" valueType="num">
                                      <p:cBhvr additive="base">
                                        <p:cTn dur="1000"/>
                                        <p:tgtEl>
                                          <p:spTgt spid="51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41"/>
          <p:cNvSpPr/>
          <p:nvPr/>
        </p:nvSpPr>
        <p:spPr>
          <a:xfrm>
            <a:off x="294640" y="457200"/>
            <a:ext cx="8458200" cy="5857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2A1000"/>
                </a:solidFill>
                <a:latin typeface="Times New Roman"/>
                <a:ea typeface="Times New Roman"/>
                <a:cs typeface="Times New Roman"/>
                <a:sym typeface="Times New Roman"/>
              </a:rPr>
              <a:t>Cut fiber glass screen to desired length</a:t>
            </a:r>
            <a:endParaRPr b="0" i="0" sz="1400" u="none" cap="none" strike="noStrike">
              <a:solidFill>
                <a:srgbClr val="000000"/>
              </a:solidFill>
              <a:latin typeface="Arial"/>
              <a:ea typeface="Arial"/>
              <a:cs typeface="Arial"/>
              <a:sym typeface="Arial"/>
            </a:endParaRPr>
          </a:p>
        </p:txBody>
      </p:sp>
      <p:pic>
        <p:nvPicPr>
          <p:cNvPr descr="Image result for blue barrel open cut" id="522" name="Google Shape;522;p41"/>
          <p:cNvPicPr preferRelativeResize="0"/>
          <p:nvPr/>
        </p:nvPicPr>
        <p:blipFill rotWithShape="1">
          <a:blip r:embed="rId3">
            <a:alphaModFix/>
          </a:blip>
          <a:srcRect b="0" l="0" r="0" t="0"/>
          <a:stretch/>
        </p:blipFill>
        <p:spPr>
          <a:xfrm>
            <a:off x="838200" y="1219200"/>
            <a:ext cx="2819400" cy="375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indoor  Description generated with high confidence" id="523" name="Google Shape;523;p41"/>
          <p:cNvPicPr preferRelativeResize="0"/>
          <p:nvPr/>
        </p:nvPicPr>
        <p:blipFill rotWithShape="1">
          <a:blip r:embed="rId4">
            <a:alphaModFix/>
          </a:blip>
          <a:srcRect b="0" l="11107" r="0" t="10091"/>
          <a:stretch/>
        </p:blipFill>
        <p:spPr>
          <a:xfrm>
            <a:off x="3962400" y="4643436"/>
            <a:ext cx="2444260" cy="18568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C:\Users\AndradaK\AppData\Local\Microsoft\Windows\Temporary Internet Files\Content.IE5\VKL5UCPF\PlasticCoatedSpringHookedCordC121[1].jpg" id="524" name="Google Shape;524;p41"/>
          <p:cNvPicPr preferRelativeResize="0"/>
          <p:nvPr/>
        </p:nvPicPr>
        <p:blipFill rotWithShape="1">
          <a:blip r:embed="rId5">
            <a:alphaModFix/>
          </a:blip>
          <a:srcRect b="0" l="0" r="0" t="0"/>
          <a:stretch/>
        </p:blipFill>
        <p:spPr>
          <a:xfrm>
            <a:off x="1752600" y="5230812"/>
            <a:ext cx="1905000" cy="12695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25" name="Google Shape;525;p41"/>
          <p:cNvPicPr preferRelativeResize="0"/>
          <p:nvPr/>
        </p:nvPicPr>
        <p:blipFill rotWithShape="1">
          <a:blip r:embed="rId6">
            <a:alphaModFix/>
          </a:blip>
          <a:srcRect b="9579" l="3472" r="50245" t="33338"/>
          <a:stretch/>
        </p:blipFill>
        <p:spPr>
          <a:xfrm>
            <a:off x="3962400" y="1219200"/>
            <a:ext cx="3429000" cy="31718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descr="whole barrel" id="531" name="Google Shape;531;p42"/>
          <p:cNvPicPr preferRelativeResize="0"/>
          <p:nvPr/>
        </p:nvPicPr>
        <p:blipFill rotWithShape="1">
          <a:blip r:embed="rId3">
            <a:alphaModFix/>
          </a:blip>
          <a:srcRect b="7142" l="19048" r="12697" t="15475"/>
          <a:stretch/>
        </p:blipFill>
        <p:spPr>
          <a:xfrm>
            <a:off x="2786380" y="558800"/>
            <a:ext cx="3276600" cy="4953000"/>
          </a:xfrm>
          <a:prstGeom prst="rect">
            <a:avLst/>
          </a:prstGeom>
          <a:noFill/>
          <a:ln cap="sq" cmpd="thickThin" w="88900">
            <a:solidFill>
              <a:srgbClr val="000000"/>
            </a:solidFill>
            <a:prstDash val="solid"/>
            <a:miter lim="800000"/>
            <a:headEnd len="sm" w="sm" type="none"/>
            <a:tailEnd len="sm" w="sm" type="none"/>
          </a:ln>
        </p:spPr>
      </p:pic>
      <p:sp>
        <p:nvSpPr>
          <p:cNvPr id="532" name="Google Shape;532;p42"/>
          <p:cNvSpPr txBox="1"/>
          <p:nvPr/>
        </p:nvSpPr>
        <p:spPr>
          <a:xfrm>
            <a:off x="0" y="5791200"/>
            <a:ext cx="9144000" cy="990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500"/>
              <a:buFont typeface="Arial"/>
              <a:buNone/>
            </a:pPr>
            <a:r>
              <a:rPr b="0" i="0" lang="en-US" sz="5500" u="none" cap="none" strike="noStrike">
                <a:solidFill>
                  <a:srgbClr val="2A1000"/>
                </a:solidFill>
                <a:latin typeface="Times New Roman"/>
                <a:ea typeface="Times New Roman"/>
                <a:cs typeface="Times New Roman"/>
                <a:sym typeface="Times New Roman"/>
              </a:rPr>
              <a:t>Installing your Rain Barrel!</a:t>
            </a:r>
            <a:endParaRPr b="0" i="0" sz="5500" u="none" cap="none" strike="noStrike">
              <a:solidFill>
                <a:srgbClr val="2A1000"/>
              </a:solidFill>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43"/>
          <p:cNvSpPr txBox="1"/>
          <p:nvPr/>
        </p:nvSpPr>
        <p:spPr>
          <a:xfrm>
            <a:off x="0" y="533400"/>
            <a:ext cx="9144000" cy="114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2A1000"/>
                </a:solidFill>
                <a:latin typeface="Times New Roman"/>
                <a:ea typeface="Times New Roman"/>
                <a:cs typeface="Times New Roman"/>
                <a:sym typeface="Times New Roman"/>
              </a:rPr>
              <a:t>1a. Prepare the Area Under Your Downspout- Make it flat!</a:t>
            </a:r>
            <a:endParaRPr b="0" i="0" sz="1400" u="none" cap="none" strike="noStrike">
              <a:solidFill>
                <a:srgbClr val="000000"/>
              </a:solidFill>
              <a:latin typeface="Arial"/>
              <a:ea typeface="Arial"/>
              <a:cs typeface="Arial"/>
              <a:sym typeface="Arial"/>
            </a:endParaRPr>
          </a:p>
        </p:txBody>
      </p:sp>
      <p:pic>
        <p:nvPicPr>
          <p:cNvPr descr="16" id="539" name="Google Shape;539;p43"/>
          <p:cNvPicPr preferRelativeResize="0"/>
          <p:nvPr/>
        </p:nvPicPr>
        <p:blipFill rotWithShape="1">
          <a:blip r:embed="rId3">
            <a:alphaModFix/>
          </a:blip>
          <a:srcRect b="0" l="0" r="0" t="0"/>
          <a:stretch/>
        </p:blipFill>
        <p:spPr>
          <a:xfrm>
            <a:off x="4085839" y="1981200"/>
            <a:ext cx="4076611" cy="3513275"/>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pic>
        <p:nvPicPr>
          <p:cNvPr descr="18" id="540" name="Google Shape;540;p43"/>
          <p:cNvPicPr preferRelativeResize="0"/>
          <p:nvPr/>
        </p:nvPicPr>
        <p:blipFill rotWithShape="1">
          <a:blip r:embed="rId4">
            <a:alphaModFix/>
          </a:blip>
          <a:srcRect b="0" l="0" r="0" t="0"/>
          <a:stretch/>
        </p:blipFill>
        <p:spPr>
          <a:xfrm>
            <a:off x="1181725" y="1981200"/>
            <a:ext cx="2238471" cy="3513275"/>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sp>
        <p:nvSpPr>
          <p:cNvPr id="541" name="Google Shape;541;p43"/>
          <p:cNvSpPr txBox="1"/>
          <p:nvPr/>
        </p:nvSpPr>
        <p:spPr>
          <a:xfrm>
            <a:off x="595900" y="5721400"/>
            <a:ext cx="8271900" cy="838200"/>
          </a:xfrm>
          <a:prstGeom prst="rect">
            <a:avLst/>
          </a:prstGeom>
          <a:noFill/>
          <a:ln>
            <a:noFill/>
          </a:ln>
        </p:spPr>
        <p:txBody>
          <a:bodyPr anchorCtr="0" anchor="t" bIns="45700" lIns="91425" spcFirstLastPara="1" rIns="91425" wrap="square" tIns="45700">
            <a:noAutofit/>
          </a:bodyPr>
          <a:lstStyle/>
          <a:p>
            <a:pPr indent="-177800" lvl="0" marL="0" marR="0" rtl="0" algn="l">
              <a:lnSpc>
                <a:spcPct val="10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Times New Roman"/>
                <a:ea typeface="Times New Roman"/>
                <a:cs typeface="Times New Roman"/>
                <a:sym typeface="Times New Roman"/>
              </a:rPr>
              <a:t> Level the dirt under your downspout </a:t>
            </a:r>
            <a:endParaRPr b="0" i="0" sz="1400" u="none" cap="none" strike="noStrike">
              <a:solidFill>
                <a:srgbClr val="000000"/>
              </a:solidFill>
              <a:latin typeface="Arial"/>
              <a:ea typeface="Arial"/>
              <a:cs typeface="Arial"/>
              <a:sym typeface="Arial"/>
            </a:endParaRPr>
          </a:p>
          <a:p>
            <a:pPr indent="-177800" lvl="0" marL="0" marR="0" rtl="0" algn="l">
              <a:lnSpc>
                <a:spcPct val="10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Times New Roman"/>
                <a:ea typeface="Times New Roman"/>
                <a:cs typeface="Times New Roman"/>
                <a:sym typeface="Times New Roman"/>
              </a:rPr>
              <a:t> Add some sand, gravel or crushed stone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4"/>
          <p:cNvSpPr txBox="1"/>
          <p:nvPr/>
        </p:nvSpPr>
        <p:spPr>
          <a:xfrm>
            <a:off x="0" y="533400"/>
            <a:ext cx="9144000" cy="114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2A1000"/>
                </a:solidFill>
                <a:latin typeface="Times New Roman"/>
                <a:ea typeface="Times New Roman"/>
                <a:cs typeface="Times New Roman"/>
                <a:sym typeface="Times New Roman"/>
              </a:rPr>
              <a:t>1b. Prepare the Area Under Your Downspout- Raise it up!</a:t>
            </a:r>
            <a:endParaRPr b="0" i="0" sz="1400" u="none" cap="none" strike="noStrike">
              <a:solidFill>
                <a:srgbClr val="000000"/>
              </a:solidFill>
              <a:latin typeface="Arial"/>
              <a:ea typeface="Arial"/>
              <a:cs typeface="Arial"/>
              <a:sym typeface="Arial"/>
            </a:endParaRPr>
          </a:p>
        </p:txBody>
      </p:sp>
      <p:sp>
        <p:nvSpPr>
          <p:cNvPr id="548" name="Google Shape;548;p44"/>
          <p:cNvSpPr txBox="1"/>
          <p:nvPr/>
        </p:nvSpPr>
        <p:spPr>
          <a:xfrm>
            <a:off x="434300" y="5943600"/>
            <a:ext cx="8398800" cy="838200"/>
          </a:xfrm>
          <a:prstGeom prst="rect">
            <a:avLst/>
          </a:prstGeom>
          <a:noFill/>
          <a:ln>
            <a:noFill/>
          </a:ln>
        </p:spPr>
        <p:txBody>
          <a:bodyPr anchorCtr="0" anchor="t" bIns="45700" lIns="91425" spcFirstLastPara="1" rIns="91425" wrap="square" tIns="45700">
            <a:noAutofit/>
          </a:bodyPr>
          <a:lstStyle/>
          <a:p>
            <a:pPr indent="-127000" lvl="0" marL="0" marR="0" rtl="0" algn="l">
              <a:lnSpc>
                <a:spcPct val="100000"/>
              </a:lnSpc>
              <a:spcBef>
                <a:spcPts val="0"/>
              </a:spcBef>
              <a:spcAft>
                <a:spcPts val="0"/>
              </a:spcAft>
              <a:buClr>
                <a:schemeClr val="dk1"/>
              </a:buClr>
              <a:buSzPts val="2000"/>
              <a:buFont typeface="Noto Sans Symbols"/>
              <a:buChar char="✔"/>
            </a:pPr>
            <a:r>
              <a:rPr b="0" i="0" lang="en-US" sz="2000" u="none" cap="none" strike="noStrike">
                <a:solidFill>
                  <a:schemeClr val="dk1"/>
                </a:solidFill>
                <a:latin typeface="Times New Roman"/>
                <a:ea typeface="Times New Roman"/>
                <a:cs typeface="Times New Roman"/>
                <a:sym typeface="Times New Roman"/>
              </a:rPr>
              <a:t> Rain barrel needs to be higher than ground level</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chemeClr val="dk1"/>
              </a:buClr>
              <a:buSzPts val="2000"/>
              <a:buFont typeface="Noto Sans Symbols"/>
              <a:buChar char="✔"/>
            </a:pPr>
            <a:r>
              <a:rPr b="0" i="0" lang="en-US" sz="2000" u="none" cap="none" strike="noStrike">
                <a:solidFill>
                  <a:schemeClr val="dk1"/>
                </a:solidFill>
                <a:latin typeface="Times New Roman"/>
                <a:ea typeface="Times New Roman"/>
                <a:cs typeface="Times New Roman"/>
                <a:sym typeface="Times New Roman"/>
              </a:rPr>
              <a:t> Create a platform using b</a:t>
            </a:r>
            <a:r>
              <a:rPr b="0" i="0" lang="en-US" sz="2000" u="none" cap="none" strike="noStrike">
                <a:solidFill>
                  <a:srgbClr val="2A1000"/>
                </a:solidFill>
                <a:latin typeface="Times New Roman"/>
                <a:ea typeface="Times New Roman"/>
                <a:cs typeface="Times New Roman"/>
                <a:sym typeface="Times New Roman"/>
              </a:rPr>
              <a:t>ricks, cinder blocks, or pressure treated wood </a:t>
            </a:r>
            <a:endParaRPr b="0" i="0" sz="2000" u="none" cap="none" strike="noStrike">
              <a:solidFill>
                <a:schemeClr val="dk1"/>
              </a:solidFill>
              <a:latin typeface="Times New Roman"/>
              <a:ea typeface="Times New Roman"/>
              <a:cs typeface="Times New Roman"/>
              <a:sym typeface="Times New Roman"/>
            </a:endParaRPr>
          </a:p>
        </p:txBody>
      </p:sp>
      <p:pic>
        <p:nvPicPr>
          <p:cNvPr descr="17" id="549" name="Google Shape;549;p44"/>
          <p:cNvPicPr preferRelativeResize="0"/>
          <p:nvPr/>
        </p:nvPicPr>
        <p:blipFill rotWithShape="1">
          <a:blip r:embed="rId3">
            <a:alphaModFix/>
          </a:blip>
          <a:srcRect b="0" l="0" r="0" t="0"/>
          <a:stretch/>
        </p:blipFill>
        <p:spPr>
          <a:xfrm>
            <a:off x="306000" y="1938325"/>
            <a:ext cx="3335949" cy="3730950"/>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sp>
        <p:nvSpPr>
          <p:cNvPr id="550" name="Google Shape;550;p44"/>
          <p:cNvSpPr txBox="1"/>
          <p:nvPr/>
        </p:nvSpPr>
        <p:spPr>
          <a:xfrm>
            <a:off x="3641950" y="2819400"/>
            <a:ext cx="1854000" cy="138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Times New Roman"/>
                <a:ea typeface="Times New Roman"/>
                <a:cs typeface="Times New Roman"/>
                <a:sym typeface="Times New Roman"/>
              </a:rPr>
              <a:t>Full barrel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Times New Roman"/>
                <a:ea typeface="Times New Roman"/>
                <a:cs typeface="Times New Roman"/>
                <a:sym typeface="Times New Roman"/>
              </a:rPr>
              <a:t>is heavy –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Times New Roman"/>
                <a:ea typeface="Times New Roman"/>
                <a:cs typeface="Times New Roman"/>
                <a:sym typeface="Times New Roman"/>
              </a:rPr>
              <a:t>440 lbs or 55 gallons!</a:t>
            </a:r>
            <a:endParaRPr b="0" i="0" sz="1400" u="none" cap="none" strike="noStrike">
              <a:solidFill>
                <a:srgbClr val="000000"/>
              </a:solidFill>
              <a:latin typeface="Arial"/>
              <a:ea typeface="Arial"/>
              <a:cs typeface="Arial"/>
              <a:sym typeface="Arial"/>
            </a:endParaRPr>
          </a:p>
        </p:txBody>
      </p:sp>
      <p:pic>
        <p:nvPicPr>
          <p:cNvPr descr="G:\Rain Barrels\Rutgers Cooperative Extension\Rain Barrel Prototypes\Michele Bakacs Pictures\IMG_0718.JPG" id="551" name="Google Shape;551;p44"/>
          <p:cNvPicPr preferRelativeResize="0"/>
          <p:nvPr/>
        </p:nvPicPr>
        <p:blipFill rotWithShape="1">
          <a:blip r:embed="rId4">
            <a:alphaModFix/>
          </a:blip>
          <a:srcRect b="0" l="0" r="0" t="0"/>
          <a:stretch/>
        </p:blipFill>
        <p:spPr>
          <a:xfrm>
            <a:off x="5495905" y="1938325"/>
            <a:ext cx="3337121" cy="3701340"/>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45"/>
          <p:cNvSpPr txBox="1"/>
          <p:nvPr/>
        </p:nvSpPr>
        <p:spPr>
          <a:xfrm>
            <a:off x="0" y="533400"/>
            <a:ext cx="9144000" cy="114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2A1000"/>
                </a:solidFill>
                <a:latin typeface="Times New Roman"/>
                <a:ea typeface="Times New Roman"/>
                <a:cs typeface="Times New Roman"/>
                <a:sym typeface="Times New Roman"/>
              </a:rPr>
              <a:t>2. Cut Off Part of Downspout - </a:t>
            </a:r>
            <a:r>
              <a:rPr b="0" i="0" lang="en-US" sz="3000" u="none" cap="none" strike="noStrike">
                <a:solidFill>
                  <a:srgbClr val="2A1000"/>
                </a:solidFill>
                <a:latin typeface="Times New Roman"/>
                <a:ea typeface="Times New Roman"/>
                <a:cs typeface="Times New Roman"/>
                <a:sym typeface="Times New Roman"/>
              </a:rPr>
              <a:t>Redirect the Flow!</a:t>
            </a:r>
            <a:endParaRPr b="0" i="0" sz="3000" u="none" cap="none" strike="noStrike">
              <a:solidFill>
                <a:srgbClr val="000000"/>
              </a:solidFill>
              <a:latin typeface="Arial"/>
              <a:ea typeface="Arial"/>
              <a:cs typeface="Arial"/>
              <a:sym typeface="Arial"/>
            </a:endParaRPr>
          </a:p>
        </p:txBody>
      </p:sp>
      <p:sp>
        <p:nvSpPr>
          <p:cNvPr id="558" name="Google Shape;558;p45"/>
          <p:cNvSpPr txBox="1"/>
          <p:nvPr/>
        </p:nvSpPr>
        <p:spPr>
          <a:xfrm>
            <a:off x="323200" y="5867400"/>
            <a:ext cx="8565000" cy="838200"/>
          </a:xfrm>
          <a:prstGeom prst="rect">
            <a:avLst/>
          </a:prstGeom>
          <a:noFill/>
          <a:ln>
            <a:noFill/>
          </a:ln>
        </p:spPr>
        <p:txBody>
          <a:bodyPr anchorCtr="0" anchor="t" bIns="45700" lIns="91425" spcFirstLastPara="1" rIns="91425" wrap="square" tIns="45700">
            <a:noAutofit/>
          </a:bodyPr>
          <a:lstStyle/>
          <a:p>
            <a:pPr indent="-177800" lvl="0" marL="0" marR="0" rtl="0" algn="l">
              <a:lnSpc>
                <a:spcPct val="100000"/>
              </a:lnSpc>
              <a:spcBef>
                <a:spcPts val="0"/>
              </a:spcBef>
              <a:spcAft>
                <a:spcPts val="0"/>
              </a:spcAft>
              <a:buClr>
                <a:schemeClr val="dk1"/>
              </a:buClr>
              <a:buSzPts val="2800"/>
              <a:buFont typeface="Noto Sans Symbols"/>
              <a:buChar char="✔"/>
            </a:pPr>
            <a:r>
              <a:rPr b="1" i="0" lang="en-US" sz="2800" u="none" cap="none" strike="noStrike">
                <a:solidFill>
                  <a:schemeClr val="dk1"/>
                </a:solidFill>
                <a:latin typeface="Arial Rounded"/>
                <a:ea typeface="Arial Rounded"/>
                <a:cs typeface="Arial Rounded"/>
                <a:sym typeface="Arial Rounded"/>
              </a:rPr>
              <a:t> </a:t>
            </a:r>
            <a:r>
              <a:rPr b="0" i="0" lang="en-US" sz="2800" u="none" cap="none" strike="noStrike">
                <a:solidFill>
                  <a:schemeClr val="dk1"/>
                </a:solidFill>
                <a:latin typeface="Times New Roman"/>
                <a:ea typeface="Times New Roman"/>
                <a:cs typeface="Times New Roman"/>
                <a:sym typeface="Times New Roman"/>
              </a:rPr>
              <a:t>Measure twice, cut once!</a:t>
            </a:r>
            <a:endParaRPr b="0" i="0" sz="1400" u="none" cap="none" strike="noStrike">
              <a:solidFill>
                <a:srgbClr val="000000"/>
              </a:solidFill>
              <a:latin typeface="Arial"/>
              <a:ea typeface="Arial"/>
              <a:cs typeface="Arial"/>
              <a:sym typeface="Arial"/>
            </a:endParaRPr>
          </a:p>
          <a:p>
            <a:pPr indent="-177800" lvl="0" marL="0" marR="0" rtl="0" algn="l">
              <a:lnSpc>
                <a:spcPct val="10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Times New Roman"/>
                <a:ea typeface="Times New Roman"/>
                <a:cs typeface="Times New Roman"/>
                <a:sym typeface="Times New Roman"/>
              </a:rPr>
              <a:t> Use hacksaw or sabresaw</a:t>
            </a:r>
            <a:endParaRPr b="0" i="0" sz="2800" u="none" cap="none" strike="noStrike">
              <a:solidFill>
                <a:schemeClr val="dk1"/>
              </a:solidFill>
              <a:latin typeface="Times New Roman"/>
              <a:ea typeface="Times New Roman"/>
              <a:cs typeface="Times New Roman"/>
              <a:sym typeface="Times New Roman"/>
            </a:endParaRPr>
          </a:p>
        </p:txBody>
      </p:sp>
      <p:sp>
        <p:nvSpPr>
          <p:cNvPr id="559" name="Google Shape;559;p45"/>
          <p:cNvSpPr txBox="1"/>
          <p:nvPr/>
        </p:nvSpPr>
        <p:spPr>
          <a:xfrm>
            <a:off x="5712813" y="5714775"/>
            <a:ext cx="25146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Hacksaw</a:t>
            </a:r>
            <a:endParaRPr b="0" i="0" sz="1400" u="none" cap="none" strike="noStrike">
              <a:solidFill>
                <a:srgbClr val="000000"/>
              </a:solidFill>
              <a:latin typeface="Arial"/>
              <a:ea typeface="Arial"/>
              <a:cs typeface="Arial"/>
              <a:sym typeface="Arial"/>
            </a:endParaRPr>
          </a:p>
        </p:txBody>
      </p:sp>
      <p:grpSp>
        <p:nvGrpSpPr>
          <p:cNvPr id="560" name="Google Shape;560;p45"/>
          <p:cNvGrpSpPr/>
          <p:nvPr/>
        </p:nvGrpSpPr>
        <p:grpSpPr>
          <a:xfrm>
            <a:off x="381076" y="1371475"/>
            <a:ext cx="4495852" cy="4343300"/>
            <a:chOff x="3476625" y="2886075"/>
            <a:chExt cx="2390775" cy="2314575"/>
          </a:xfrm>
        </p:grpSpPr>
        <p:pic>
          <p:nvPicPr>
            <p:cNvPr id="561" name="Google Shape;561;p45"/>
            <p:cNvPicPr preferRelativeResize="0"/>
            <p:nvPr/>
          </p:nvPicPr>
          <p:blipFill rotWithShape="1">
            <a:blip r:embed="rId3">
              <a:alphaModFix/>
            </a:blip>
            <a:srcRect b="0" l="0" r="0" t="0"/>
            <a:stretch/>
          </p:blipFill>
          <p:spPr>
            <a:xfrm>
              <a:off x="3476625" y="2886075"/>
              <a:ext cx="2390775" cy="781050"/>
            </a:xfrm>
            <a:prstGeom prst="rect">
              <a:avLst/>
            </a:prstGeom>
            <a:noFill/>
            <a:ln>
              <a:noFill/>
            </a:ln>
          </p:spPr>
        </p:pic>
        <p:pic>
          <p:nvPicPr>
            <p:cNvPr id="562" name="Google Shape;562;p45"/>
            <p:cNvPicPr preferRelativeResize="0"/>
            <p:nvPr/>
          </p:nvPicPr>
          <p:blipFill rotWithShape="1">
            <a:blip r:embed="rId4">
              <a:alphaModFix/>
            </a:blip>
            <a:srcRect b="0" l="0" r="0" t="0"/>
            <a:stretch/>
          </p:blipFill>
          <p:spPr>
            <a:xfrm>
              <a:off x="3476625" y="3657600"/>
              <a:ext cx="2390775" cy="781050"/>
            </a:xfrm>
            <a:prstGeom prst="rect">
              <a:avLst/>
            </a:prstGeom>
            <a:noFill/>
            <a:ln>
              <a:noFill/>
            </a:ln>
          </p:spPr>
        </p:pic>
        <p:pic>
          <p:nvPicPr>
            <p:cNvPr id="563" name="Google Shape;563;p45"/>
            <p:cNvPicPr preferRelativeResize="0"/>
            <p:nvPr/>
          </p:nvPicPr>
          <p:blipFill rotWithShape="1">
            <a:blip r:embed="rId5">
              <a:alphaModFix/>
            </a:blip>
            <a:srcRect b="0" l="0" r="0" t="0"/>
            <a:stretch/>
          </p:blipFill>
          <p:spPr>
            <a:xfrm>
              <a:off x="3476625" y="4419600"/>
              <a:ext cx="2390775" cy="781050"/>
            </a:xfrm>
            <a:prstGeom prst="rect">
              <a:avLst/>
            </a:prstGeom>
            <a:noFill/>
            <a:ln>
              <a:noFill/>
            </a:ln>
          </p:spPr>
        </p:pic>
      </p:grpSp>
      <p:cxnSp>
        <p:nvCxnSpPr>
          <p:cNvPr id="564" name="Google Shape;564;p45"/>
          <p:cNvCxnSpPr/>
          <p:nvPr/>
        </p:nvCxnSpPr>
        <p:spPr>
          <a:xfrm flipH="1" rot="10800000">
            <a:off x="3920900" y="3364850"/>
            <a:ext cx="527400" cy="28500"/>
          </a:xfrm>
          <a:prstGeom prst="straightConnector1">
            <a:avLst/>
          </a:prstGeom>
          <a:noFill/>
          <a:ln cap="flat" cmpd="sng" w="9525">
            <a:solidFill>
              <a:srgbClr val="FF0000"/>
            </a:solidFill>
            <a:prstDash val="solid"/>
            <a:round/>
            <a:headEnd len="sm" w="sm" type="none"/>
            <a:tailEnd len="sm" w="sm" type="none"/>
          </a:ln>
        </p:spPr>
      </p:cxnSp>
      <p:cxnSp>
        <p:nvCxnSpPr>
          <p:cNvPr id="565" name="Google Shape;565;p45"/>
          <p:cNvCxnSpPr/>
          <p:nvPr/>
        </p:nvCxnSpPr>
        <p:spPr>
          <a:xfrm flipH="1" rot="10800000">
            <a:off x="3920900" y="2515675"/>
            <a:ext cx="527400" cy="19200"/>
          </a:xfrm>
          <a:prstGeom prst="straightConnector1">
            <a:avLst/>
          </a:prstGeom>
          <a:noFill/>
          <a:ln cap="flat" cmpd="sng" w="9525">
            <a:solidFill>
              <a:srgbClr val="FF0000"/>
            </a:solidFill>
            <a:prstDash val="solid"/>
            <a:round/>
            <a:headEnd len="sm" w="sm" type="none"/>
            <a:tailEnd len="sm" w="sm" type="none"/>
          </a:ln>
        </p:spPr>
      </p:cxnSp>
      <p:sp>
        <p:nvSpPr>
          <p:cNvPr id="566" name="Google Shape;566;p45"/>
          <p:cNvSpPr txBox="1"/>
          <p:nvPr/>
        </p:nvSpPr>
        <p:spPr>
          <a:xfrm>
            <a:off x="3687900" y="3045050"/>
            <a:ext cx="884100" cy="31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Times New Roman"/>
                <a:ea typeface="Times New Roman"/>
                <a:cs typeface="Times New Roman"/>
                <a:sym typeface="Times New Roman"/>
              </a:rPr>
              <a:t>Cut Here</a:t>
            </a:r>
            <a:endParaRPr b="0" i="0" sz="1400" u="none" cap="none" strike="noStrike">
              <a:solidFill>
                <a:srgbClr val="FF0000"/>
              </a:solidFill>
              <a:latin typeface="Times New Roman"/>
              <a:ea typeface="Times New Roman"/>
              <a:cs typeface="Times New Roman"/>
              <a:sym typeface="Times New Roman"/>
            </a:endParaRPr>
          </a:p>
        </p:txBody>
      </p:sp>
      <p:grpSp>
        <p:nvGrpSpPr>
          <p:cNvPr id="567" name="Google Shape;567;p45"/>
          <p:cNvGrpSpPr/>
          <p:nvPr/>
        </p:nvGrpSpPr>
        <p:grpSpPr>
          <a:xfrm>
            <a:off x="5466200" y="1521050"/>
            <a:ext cx="3007825" cy="4044125"/>
            <a:chOff x="5466200" y="1521050"/>
            <a:chExt cx="3007825" cy="4044125"/>
          </a:xfrm>
        </p:grpSpPr>
        <p:pic>
          <p:nvPicPr>
            <p:cNvPr descr="19" id="568" name="Google Shape;568;p45"/>
            <p:cNvPicPr preferRelativeResize="0"/>
            <p:nvPr/>
          </p:nvPicPr>
          <p:blipFill rotWithShape="1">
            <a:blip r:embed="rId6">
              <a:alphaModFix/>
            </a:blip>
            <a:srcRect b="0" l="0" r="0" t="0"/>
            <a:stretch/>
          </p:blipFill>
          <p:spPr>
            <a:xfrm>
              <a:off x="5466200" y="1521050"/>
              <a:ext cx="3007825" cy="4044125"/>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cxnSp>
          <p:nvCxnSpPr>
            <p:cNvPr id="569" name="Google Shape;569;p45"/>
            <p:cNvCxnSpPr/>
            <p:nvPr/>
          </p:nvCxnSpPr>
          <p:spPr>
            <a:xfrm rot="10800000">
              <a:off x="6781800" y="3200400"/>
              <a:ext cx="1524000" cy="1066800"/>
            </a:xfrm>
            <a:prstGeom prst="straightConnector1">
              <a:avLst/>
            </a:prstGeom>
            <a:noFill/>
            <a:ln cap="flat" cmpd="sng" w="76200">
              <a:solidFill>
                <a:srgbClr val="FF0000"/>
              </a:solidFill>
              <a:prstDash val="solid"/>
              <a:round/>
              <a:headEnd len="sm" w="sm" type="none"/>
              <a:tailEnd len="med" w="med" type="triangle"/>
            </a:ln>
            <a:effectLst>
              <a:outerShdw blurRad="40000" rotWithShape="0" dir="5400000" dist="23000">
                <a:srgbClr val="000000">
                  <a:alpha val="34117"/>
                </a:srgbClr>
              </a:outerShdw>
            </a:effectLst>
          </p:spPr>
        </p:cxnSp>
        <p:cxnSp>
          <p:nvCxnSpPr>
            <p:cNvPr id="570" name="Google Shape;570;p45"/>
            <p:cNvCxnSpPr/>
            <p:nvPr/>
          </p:nvCxnSpPr>
          <p:spPr>
            <a:xfrm flipH="1" rot="10800000">
              <a:off x="6781800" y="3045050"/>
              <a:ext cx="527400" cy="19200"/>
            </a:xfrm>
            <a:prstGeom prst="straightConnector1">
              <a:avLst/>
            </a:prstGeom>
            <a:noFill/>
            <a:ln cap="flat" cmpd="sng" w="9525">
              <a:solidFill>
                <a:srgbClr val="FF0000"/>
              </a:solidFill>
              <a:prstDash val="solid"/>
              <a:round/>
              <a:headEnd len="sm" w="sm" type="none"/>
              <a:tailEnd len="sm" w="sm" type="none"/>
            </a:ln>
          </p:spPr>
        </p:cxnSp>
        <p:cxnSp>
          <p:nvCxnSpPr>
            <p:cNvPr id="571" name="Google Shape;571;p45"/>
            <p:cNvCxnSpPr/>
            <p:nvPr/>
          </p:nvCxnSpPr>
          <p:spPr>
            <a:xfrm flipH="1" rot="10800000">
              <a:off x="6706425" y="2791950"/>
              <a:ext cx="527400" cy="19200"/>
            </a:xfrm>
            <a:prstGeom prst="straightConnector1">
              <a:avLst/>
            </a:prstGeom>
            <a:noFill/>
            <a:ln cap="flat" cmpd="sng" w="9525">
              <a:solidFill>
                <a:srgbClr val="FF0000"/>
              </a:solidFill>
              <a:prstDash val="solid"/>
              <a:round/>
              <a:headEnd len="sm" w="sm" type="none"/>
              <a:tailEnd len="sm" w="sm" type="none"/>
            </a:ln>
          </p:spPr>
        </p:cxn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46"/>
          <p:cNvSpPr txBox="1"/>
          <p:nvPr/>
        </p:nvSpPr>
        <p:spPr>
          <a:xfrm>
            <a:off x="0" y="457200"/>
            <a:ext cx="9144000" cy="114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2A1000"/>
                </a:solidFill>
                <a:latin typeface="Times New Roman"/>
                <a:ea typeface="Times New Roman"/>
                <a:cs typeface="Times New Roman"/>
                <a:sym typeface="Times New Roman"/>
              </a:rPr>
              <a:t>3. Put the Rain Barrel in Place and Re-attach the Curved Downspout End Piece- Aim the flow!</a:t>
            </a:r>
            <a:endParaRPr b="0" i="0" sz="3600" u="none" cap="none" strike="noStrike">
              <a:solidFill>
                <a:srgbClr val="2A1000"/>
              </a:solidFill>
              <a:latin typeface="Times New Roman"/>
              <a:ea typeface="Times New Roman"/>
              <a:cs typeface="Times New Roman"/>
              <a:sym typeface="Times New Roman"/>
            </a:endParaRPr>
          </a:p>
        </p:txBody>
      </p:sp>
      <p:grpSp>
        <p:nvGrpSpPr>
          <p:cNvPr id="578" name="Google Shape;578;p46"/>
          <p:cNvGrpSpPr/>
          <p:nvPr/>
        </p:nvGrpSpPr>
        <p:grpSpPr>
          <a:xfrm>
            <a:off x="2743200" y="1752600"/>
            <a:ext cx="3600450" cy="4800600"/>
            <a:chOff x="2743200" y="1752600"/>
            <a:chExt cx="3600450" cy="4800600"/>
          </a:xfrm>
        </p:grpSpPr>
        <p:pic>
          <p:nvPicPr>
            <p:cNvPr descr="20" id="579" name="Google Shape;579;p46"/>
            <p:cNvPicPr preferRelativeResize="0"/>
            <p:nvPr/>
          </p:nvPicPr>
          <p:blipFill rotWithShape="1">
            <a:blip r:embed="rId3">
              <a:alphaModFix/>
            </a:blip>
            <a:srcRect b="0" l="0" r="0" t="0"/>
            <a:stretch/>
          </p:blipFill>
          <p:spPr>
            <a:xfrm>
              <a:off x="2743200" y="1752600"/>
              <a:ext cx="3600450" cy="4800600"/>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cxnSp>
          <p:nvCxnSpPr>
            <p:cNvPr id="580" name="Google Shape;580;p46"/>
            <p:cNvCxnSpPr/>
            <p:nvPr/>
          </p:nvCxnSpPr>
          <p:spPr>
            <a:xfrm rot="10800000">
              <a:off x="4481550" y="2666050"/>
              <a:ext cx="1600200" cy="0"/>
            </a:xfrm>
            <a:prstGeom prst="straightConnector1">
              <a:avLst/>
            </a:prstGeom>
            <a:noFill/>
            <a:ln cap="flat" cmpd="sng" w="57150">
              <a:solidFill>
                <a:srgbClr val="FF0000"/>
              </a:solidFill>
              <a:prstDash val="solid"/>
              <a:round/>
              <a:headEnd len="sm" w="sm" type="none"/>
              <a:tailEnd len="med" w="med" type="triangle"/>
            </a:ln>
          </p:spPr>
        </p:cxnSp>
        <p:cxnSp>
          <p:nvCxnSpPr>
            <p:cNvPr id="581" name="Google Shape;581;p46"/>
            <p:cNvCxnSpPr/>
            <p:nvPr/>
          </p:nvCxnSpPr>
          <p:spPr>
            <a:xfrm>
              <a:off x="2743200" y="2666050"/>
              <a:ext cx="1371600" cy="0"/>
            </a:xfrm>
            <a:prstGeom prst="straightConnector1">
              <a:avLst/>
            </a:prstGeom>
            <a:noFill/>
            <a:ln cap="flat" cmpd="sng" w="57150">
              <a:solidFill>
                <a:srgbClr val="FF0000"/>
              </a:solidFill>
              <a:prstDash val="solid"/>
              <a:round/>
              <a:headEnd len="sm" w="sm" type="none"/>
              <a:tailEnd len="med" w="med" type="triangle"/>
            </a:ln>
          </p:spPr>
        </p:cxn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47"/>
          <p:cNvSpPr txBox="1"/>
          <p:nvPr/>
        </p:nvSpPr>
        <p:spPr>
          <a:xfrm>
            <a:off x="76200" y="381000"/>
            <a:ext cx="9382200" cy="114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2A1000"/>
                </a:solidFill>
                <a:latin typeface="Times New Roman"/>
                <a:ea typeface="Times New Roman"/>
                <a:cs typeface="Times New Roman"/>
                <a:sym typeface="Times New Roman"/>
              </a:rPr>
              <a:t>4. Re-attach the Downspout Strap- </a:t>
            </a:r>
            <a:r>
              <a:rPr b="0" i="0" lang="en-US" sz="3000" u="none" cap="none" strike="noStrike">
                <a:solidFill>
                  <a:srgbClr val="2A1000"/>
                </a:solidFill>
                <a:latin typeface="Times New Roman"/>
                <a:ea typeface="Times New Roman"/>
                <a:cs typeface="Times New Roman"/>
                <a:sym typeface="Times New Roman"/>
              </a:rPr>
              <a:t>Secure the flow!</a:t>
            </a:r>
            <a:endParaRPr b="0" i="0" sz="3000" u="none" cap="none" strike="noStrike">
              <a:solidFill>
                <a:srgbClr val="2A1000"/>
              </a:solidFill>
              <a:latin typeface="Times New Roman"/>
              <a:ea typeface="Times New Roman"/>
              <a:cs typeface="Times New Roman"/>
              <a:sym typeface="Times New Roman"/>
            </a:endParaRPr>
          </a:p>
        </p:txBody>
      </p:sp>
      <p:pic>
        <p:nvPicPr>
          <p:cNvPr descr="20" id="588" name="Google Shape;588;p47"/>
          <p:cNvPicPr preferRelativeResize="0"/>
          <p:nvPr/>
        </p:nvPicPr>
        <p:blipFill rotWithShape="1">
          <a:blip r:embed="rId3">
            <a:alphaModFix/>
          </a:blip>
          <a:srcRect b="0" l="0" r="0" t="0"/>
          <a:stretch/>
        </p:blipFill>
        <p:spPr>
          <a:xfrm>
            <a:off x="2514600" y="1219200"/>
            <a:ext cx="4000500" cy="5334000"/>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cxnSp>
        <p:nvCxnSpPr>
          <p:cNvPr id="589" name="Google Shape;589;p47"/>
          <p:cNvCxnSpPr/>
          <p:nvPr/>
        </p:nvCxnSpPr>
        <p:spPr>
          <a:xfrm rot="10800000">
            <a:off x="4785850" y="1831575"/>
            <a:ext cx="1600200" cy="0"/>
          </a:xfrm>
          <a:prstGeom prst="straightConnector1">
            <a:avLst/>
          </a:prstGeom>
          <a:noFill/>
          <a:ln cap="flat" cmpd="sng" w="57150">
            <a:solidFill>
              <a:srgbClr val="FF0000"/>
            </a:solidFill>
            <a:prstDash val="solid"/>
            <a:round/>
            <a:headEnd len="sm" w="sm" type="none"/>
            <a:tailEnd len="med" w="med" type="triangle"/>
          </a:ln>
        </p:spPr>
      </p:cxnSp>
      <p:cxnSp>
        <p:nvCxnSpPr>
          <p:cNvPr id="590" name="Google Shape;590;p47"/>
          <p:cNvCxnSpPr/>
          <p:nvPr/>
        </p:nvCxnSpPr>
        <p:spPr>
          <a:xfrm>
            <a:off x="2514600" y="1831575"/>
            <a:ext cx="1371600" cy="0"/>
          </a:xfrm>
          <a:prstGeom prst="straightConnector1">
            <a:avLst/>
          </a:prstGeom>
          <a:noFill/>
          <a:ln cap="flat" cmpd="sng" w="57150">
            <a:solidFill>
              <a:srgbClr val="FF0000"/>
            </a:solidFill>
            <a:prstDash val="solid"/>
            <a:round/>
            <a:headEnd len="sm" w="sm" type="none"/>
            <a:tailEnd len="med" w="med" type="triangle"/>
          </a:ln>
        </p:spPr>
      </p:cxnSp>
      <p:sp>
        <p:nvSpPr>
          <p:cNvPr id="591" name="Google Shape;591;p47"/>
          <p:cNvSpPr/>
          <p:nvPr/>
        </p:nvSpPr>
        <p:spPr>
          <a:xfrm>
            <a:off x="3990925" y="1595775"/>
            <a:ext cx="699900" cy="471600"/>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48"/>
          <p:cNvSpPr txBox="1"/>
          <p:nvPr/>
        </p:nvSpPr>
        <p:spPr>
          <a:xfrm>
            <a:off x="228600" y="0"/>
            <a:ext cx="8915400" cy="124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2A1000"/>
                </a:solidFill>
                <a:latin typeface="Times New Roman"/>
                <a:ea typeface="Times New Roman"/>
                <a:cs typeface="Times New Roman"/>
                <a:sym typeface="Times New Roman"/>
              </a:rPr>
              <a:t>5. Attach Garden Hose to Overflow- </a:t>
            </a:r>
            <a:r>
              <a:rPr b="0" i="0" lang="en-US" sz="3600" u="none" cap="none" strike="noStrike">
                <a:solidFill>
                  <a:srgbClr val="2A1000"/>
                </a:solidFill>
                <a:latin typeface="Times New Roman"/>
                <a:ea typeface="Times New Roman"/>
                <a:cs typeface="Times New Roman"/>
                <a:sym typeface="Times New Roman"/>
              </a:rPr>
              <a:t>Use the Overflow!</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2A1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6000"/>
              <a:buFont typeface="Arial"/>
              <a:buNone/>
            </a:pPr>
            <a:r>
              <a:t/>
            </a:r>
            <a:endParaRPr b="0" i="0" sz="6000" u="none" cap="none" strike="noStrike">
              <a:solidFill>
                <a:srgbClr val="2A1000"/>
              </a:solidFill>
              <a:latin typeface="Times New Roman"/>
              <a:ea typeface="Times New Roman"/>
              <a:cs typeface="Times New Roman"/>
              <a:sym typeface="Times New Roman"/>
            </a:endParaRPr>
          </a:p>
        </p:txBody>
      </p:sp>
      <p:pic>
        <p:nvPicPr>
          <p:cNvPr descr="20" id="598" name="Google Shape;598;p48"/>
          <p:cNvPicPr preferRelativeResize="0"/>
          <p:nvPr/>
        </p:nvPicPr>
        <p:blipFill rotWithShape="1">
          <a:blip r:embed="rId3">
            <a:alphaModFix/>
          </a:blip>
          <a:srcRect b="0" l="0" r="0" t="0"/>
          <a:stretch/>
        </p:blipFill>
        <p:spPr>
          <a:xfrm>
            <a:off x="1676400" y="1371600"/>
            <a:ext cx="4000500" cy="5334000"/>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pic>
        <p:nvPicPr>
          <p:cNvPr descr="http://ecx.images-amazon.com/images/I/41CN4YX7AXL._SL500_AA280_.jpg" id="599" name="Google Shape;599;p48"/>
          <p:cNvPicPr preferRelativeResize="0"/>
          <p:nvPr/>
        </p:nvPicPr>
        <p:blipFill rotWithShape="1">
          <a:blip r:embed="rId4">
            <a:alphaModFix/>
          </a:blip>
          <a:srcRect b="10297" l="2857" r="11429" t="15416"/>
          <a:stretch/>
        </p:blipFill>
        <p:spPr>
          <a:xfrm>
            <a:off x="6019800" y="4267200"/>
            <a:ext cx="2039938" cy="1768475"/>
          </a:xfrm>
          <a:prstGeom prst="rect">
            <a:avLst/>
          </a:prstGeom>
          <a:noFill/>
          <a:ln>
            <a:noFill/>
          </a:ln>
          <a:effectLst>
            <a:outerShdw blurRad="292100" rotWithShape="0" algn="tl" dir="2700000" dist="139700">
              <a:srgbClr val="333333">
                <a:alpha val="63921"/>
              </a:srgbClr>
            </a:outerShdw>
          </a:effectLst>
        </p:spPr>
      </p:pic>
      <p:pic>
        <p:nvPicPr>
          <p:cNvPr descr="C:\Users\AndradaK\AppData\Local\Microsoft\Windows\Temporary Internet Files\Content.IE5\POXI1N5C\mosquito-trap--267x300[1].jpg" id="600" name="Google Shape;600;p48"/>
          <p:cNvPicPr preferRelativeResize="0"/>
          <p:nvPr/>
        </p:nvPicPr>
        <p:blipFill rotWithShape="1">
          <a:blip r:embed="rId5">
            <a:alphaModFix/>
          </a:blip>
          <a:srcRect b="0" l="0" r="0" t="0"/>
          <a:stretch/>
        </p:blipFill>
        <p:spPr>
          <a:xfrm>
            <a:off x="6019800" y="1676400"/>
            <a:ext cx="2085975" cy="2343792"/>
          </a:xfrm>
          <a:prstGeom prst="rect">
            <a:avLst/>
          </a:prstGeom>
          <a:noFill/>
          <a:ln>
            <a:noFill/>
          </a:ln>
        </p:spPr>
      </p:pic>
      <p:cxnSp>
        <p:nvCxnSpPr>
          <p:cNvPr id="601" name="Google Shape;601;p48"/>
          <p:cNvCxnSpPr/>
          <p:nvPr/>
        </p:nvCxnSpPr>
        <p:spPr>
          <a:xfrm>
            <a:off x="1288425" y="3870425"/>
            <a:ext cx="1371600" cy="0"/>
          </a:xfrm>
          <a:prstGeom prst="straightConnector1">
            <a:avLst/>
          </a:prstGeom>
          <a:noFill/>
          <a:ln cap="flat" cmpd="sng" w="57150">
            <a:solidFill>
              <a:srgbClr val="FF0000"/>
            </a:solidFill>
            <a:prstDash val="solid"/>
            <a:round/>
            <a:headEnd len="sm" w="sm"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49"/>
          <p:cNvSpPr txBox="1"/>
          <p:nvPr/>
        </p:nvSpPr>
        <p:spPr>
          <a:xfrm>
            <a:off x="304800" y="0"/>
            <a:ext cx="8839200" cy="16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2A1000"/>
                </a:solidFill>
                <a:latin typeface="Times New Roman"/>
                <a:ea typeface="Times New Roman"/>
                <a:cs typeface="Times New Roman"/>
                <a:sym typeface="Times New Roman"/>
              </a:rPr>
              <a:t>7. Add Mosquito Dunk and Vegetable Oil- </a:t>
            </a:r>
            <a:r>
              <a:rPr b="0" i="0" lang="en-US" sz="3600" u="none" cap="none" strike="noStrike">
                <a:solidFill>
                  <a:srgbClr val="2A1000"/>
                </a:solidFill>
                <a:latin typeface="Times New Roman"/>
                <a:ea typeface="Times New Roman"/>
                <a:cs typeface="Times New Roman"/>
                <a:sym typeface="Times New Roman"/>
              </a:rPr>
              <a:t>Protect the Water!</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t/>
            </a:r>
            <a:endParaRPr b="0" i="0" sz="4400" u="none" cap="none" strike="noStrike">
              <a:solidFill>
                <a:srgbClr val="2A1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2A1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6000"/>
              <a:buFont typeface="Arial"/>
              <a:buNone/>
            </a:pPr>
            <a:r>
              <a:t/>
            </a:r>
            <a:endParaRPr b="0" i="0" sz="6000" u="none" cap="none" strike="noStrike">
              <a:solidFill>
                <a:srgbClr val="2A1000"/>
              </a:solidFill>
              <a:latin typeface="Times New Roman"/>
              <a:ea typeface="Times New Roman"/>
              <a:cs typeface="Times New Roman"/>
              <a:sym typeface="Times New Roman"/>
            </a:endParaRPr>
          </a:p>
        </p:txBody>
      </p:sp>
      <p:pic>
        <p:nvPicPr>
          <p:cNvPr descr="20" id="608" name="Google Shape;608;p49"/>
          <p:cNvPicPr preferRelativeResize="0"/>
          <p:nvPr/>
        </p:nvPicPr>
        <p:blipFill rotWithShape="1">
          <a:blip r:embed="rId3">
            <a:alphaModFix/>
          </a:blip>
          <a:srcRect b="0" l="0" r="0" t="0"/>
          <a:stretch/>
        </p:blipFill>
        <p:spPr>
          <a:xfrm>
            <a:off x="304800" y="1320800"/>
            <a:ext cx="4000500" cy="5334000"/>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pic>
        <p:nvPicPr>
          <p:cNvPr descr="http://www.aquabarrel.com/media/images/products/mosquito_dunks_group_450w.jpg" id="609" name="Google Shape;609;p49"/>
          <p:cNvPicPr preferRelativeResize="0"/>
          <p:nvPr/>
        </p:nvPicPr>
        <p:blipFill rotWithShape="1">
          <a:blip r:embed="rId4">
            <a:alphaModFix/>
          </a:blip>
          <a:srcRect b="0" l="0" r="0" t="0"/>
          <a:stretch/>
        </p:blipFill>
        <p:spPr>
          <a:xfrm>
            <a:off x="4636800" y="1320800"/>
            <a:ext cx="2246060" cy="2489200"/>
          </a:xfrm>
          <a:prstGeom prst="rect">
            <a:avLst/>
          </a:prstGeom>
          <a:noFill/>
          <a:ln>
            <a:noFill/>
          </a:ln>
          <a:effectLst>
            <a:outerShdw blurRad="292100" rotWithShape="0" algn="tl" dir="2700000" dist="139700">
              <a:srgbClr val="333333">
                <a:alpha val="63921"/>
              </a:srgbClr>
            </a:outerShdw>
          </a:effectLst>
        </p:spPr>
      </p:pic>
      <p:pic>
        <p:nvPicPr>
          <p:cNvPr descr="http://www.thedailygreen.com/cm/thedailygreen/images/vegetable-oil-vitamin-e-lg.jpg" id="610" name="Google Shape;610;p49"/>
          <p:cNvPicPr preferRelativeResize="0"/>
          <p:nvPr/>
        </p:nvPicPr>
        <p:blipFill rotWithShape="1">
          <a:blip r:embed="rId5">
            <a:alphaModFix/>
          </a:blip>
          <a:srcRect b="0" l="0" r="0" t="0"/>
          <a:stretch/>
        </p:blipFill>
        <p:spPr>
          <a:xfrm>
            <a:off x="6986775" y="1320793"/>
            <a:ext cx="2057400" cy="2628082"/>
          </a:xfrm>
          <a:prstGeom prst="rect">
            <a:avLst/>
          </a:prstGeom>
          <a:noFill/>
          <a:ln>
            <a:noFill/>
          </a:ln>
          <a:effectLst>
            <a:outerShdw blurRad="292100" rotWithShape="0" algn="tl" dir="2700000" dist="139700">
              <a:srgbClr val="333333">
                <a:alpha val="63921"/>
              </a:srgbClr>
            </a:outerShdw>
          </a:effectLst>
        </p:spPr>
      </p:pic>
      <p:sp>
        <p:nvSpPr>
          <p:cNvPr id="611" name="Google Shape;611;p49"/>
          <p:cNvSpPr txBox="1"/>
          <p:nvPr/>
        </p:nvSpPr>
        <p:spPr>
          <a:xfrm>
            <a:off x="4733600" y="4377150"/>
            <a:ext cx="4134900" cy="206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chemeClr val="dk1"/>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2 Tablespoons of vegetable oil brakes the surface tension so mosquitoes cannot land on the water</a:t>
            </a:r>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5"/>
          <p:cNvSpPr txBox="1"/>
          <p:nvPr/>
        </p:nvSpPr>
        <p:spPr>
          <a:xfrm>
            <a:off x="0" y="533400"/>
            <a:ext cx="9144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2A1000"/>
                </a:solidFill>
                <a:latin typeface="Times New Roman"/>
                <a:ea typeface="Times New Roman"/>
                <a:cs typeface="Times New Roman"/>
                <a:sym typeface="Times New Roman"/>
              </a:rPr>
              <a:t>How much water can you harvest?</a:t>
            </a:r>
            <a:endParaRPr b="0" i="0" sz="1400" u="none" cap="none" strike="noStrike">
              <a:solidFill>
                <a:srgbClr val="000000"/>
              </a:solidFill>
              <a:latin typeface="Arial"/>
              <a:ea typeface="Arial"/>
              <a:cs typeface="Arial"/>
              <a:sym typeface="Arial"/>
            </a:endParaRPr>
          </a:p>
        </p:txBody>
      </p:sp>
      <p:sp>
        <p:nvSpPr>
          <p:cNvPr id="161" name="Google Shape;161;p5"/>
          <p:cNvSpPr txBox="1"/>
          <p:nvPr/>
        </p:nvSpPr>
        <p:spPr>
          <a:xfrm>
            <a:off x="1371600" y="5257800"/>
            <a:ext cx="6781800" cy="11271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Times New Roman"/>
                <a:ea typeface="Times New Roman"/>
                <a:cs typeface="Times New Roman"/>
                <a:sym typeface="Times New Roman"/>
              </a:rPr>
              <a:t>1" rainfall event = 500 gallons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20"/>
              </a:spcBef>
              <a:spcAft>
                <a:spcPts val="0"/>
              </a:spcAft>
              <a:buClr>
                <a:srgbClr val="000000"/>
              </a:buClr>
              <a:buSzPts val="3200"/>
              <a:buFont typeface="Arial"/>
              <a:buNone/>
            </a:pPr>
            <a:r>
              <a:rPr b="0" i="0" lang="en-US" sz="3200" u="none" cap="none" strike="noStrike">
                <a:solidFill>
                  <a:schemeClr val="dk1"/>
                </a:solidFill>
                <a:latin typeface="Times New Roman"/>
                <a:ea typeface="Times New Roman"/>
                <a:cs typeface="Times New Roman"/>
                <a:sym typeface="Times New Roman"/>
              </a:rPr>
              <a:t>45" rainfall per year =  22,442 gallons</a:t>
            </a:r>
            <a:endParaRPr b="0" i="0" sz="3200" u="none" cap="none" strike="noStrike">
              <a:solidFill>
                <a:schemeClr val="dk1"/>
              </a:solidFill>
              <a:latin typeface="Times New Roman"/>
              <a:ea typeface="Times New Roman"/>
              <a:cs typeface="Times New Roman"/>
              <a:sym typeface="Times New Roman"/>
            </a:endParaRPr>
          </a:p>
        </p:txBody>
      </p:sp>
      <p:sp>
        <p:nvSpPr>
          <p:cNvPr id="162" name="Google Shape;162;p5"/>
          <p:cNvSpPr/>
          <p:nvPr/>
        </p:nvSpPr>
        <p:spPr>
          <a:xfrm>
            <a:off x="7641286" y="6351431"/>
            <a:ext cx="1511300"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2A1000"/>
                </a:solidFill>
                <a:latin typeface="Times New Roman"/>
                <a:ea typeface="Times New Roman"/>
                <a:cs typeface="Times New Roman"/>
                <a:sym typeface="Times New Roman"/>
              </a:rPr>
              <a:t>Photo by:  SharkeyinColo</a:t>
            </a:r>
            <a:endParaRPr b="0" i="0" sz="1000" u="none" cap="none" strike="noStrike">
              <a:solidFill>
                <a:srgbClr val="2A1000"/>
              </a:solidFill>
              <a:latin typeface="Times New Roman"/>
              <a:ea typeface="Times New Roman"/>
              <a:cs typeface="Times New Roman"/>
              <a:sym typeface="Times New Roman"/>
            </a:endParaRPr>
          </a:p>
        </p:txBody>
      </p:sp>
      <p:sp>
        <p:nvSpPr>
          <p:cNvPr id="163" name="Google Shape;163;p5"/>
          <p:cNvSpPr/>
          <p:nvPr/>
        </p:nvSpPr>
        <p:spPr>
          <a:xfrm>
            <a:off x="609600" y="1524000"/>
            <a:ext cx="7543800" cy="53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A1000"/>
                </a:solidFill>
                <a:latin typeface="Times New Roman"/>
                <a:ea typeface="Times New Roman"/>
                <a:cs typeface="Times New Roman"/>
                <a:sym typeface="Times New Roman"/>
              </a:rPr>
              <a:t>Based on a Roof area of 800</a:t>
            </a:r>
            <a:r>
              <a:rPr b="0" i="0" lang="en-US" sz="2800" u="none" cap="none" strike="noStrike">
                <a:solidFill>
                  <a:schemeClr val="dk1"/>
                </a:solidFill>
                <a:latin typeface="Times New Roman"/>
                <a:ea typeface="Times New Roman"/>
                <a:cs typeface="Times New Roman"/>
                <a:sym typeface="Times New Roman"/>
              </a:rPr>
              <a:t> ft</a:t>
            </a:r>
            <a:r>
              <a:rPr b="0" baseline="30000" i="0" lang="en-US" sz="2800" u="none" cap="none" strike="noStrike">
                <a:solidFill>
                  <a:schemeClr val="dk1"/>
                </a:solidFill>
                <a:latin typeface="Times New Roman"/>
                <a:ea typeface="Times New Roman"/>
                <a:cs typeface="Times New Roman"/>
                <a:sym typeface="Times New Roman"/>
              </a:rPr>
              <a:t>2</a:t>
            </a:r>
            <a:r>
              <a:rPr b="0" i="0" lang="en-US" sz="2800" u="none" cap="none" strike="noStrike">
                <a:solidFill>
                  <a:schemeClr val="dk1"/>
                </a:solidFill>
                <a:latin typeface="Times New Roman"/>
                <a:ea typeface="Times New Roman"/>
                <a:cs typeface="Times New Roman"/>
                <a:sym typeface="Times New Roman"/>
              </a:rPr>
              <a:t>  (</a:t>
            </a:r>
            <a:r>
              <a:rPr b="0" i="0" lang="en-US" sz="2800" u="none" cap="none" strike="noStrike">
                <a:solidFill>
                  <a:srgbClr val="2A1000"/>
                </a:solidFill>
                <a:latin typeface="Times New Roman"/>
                <a:ea typeface="Times New Roman"/>
                <a:cs typeface="Times New Roman"/>
                <a:sym typeface="Times New Roman"/>
              </a:rPr>
              <a:t>40’ x 20’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50"/>
          <p:cNvSpPr txBox="1"/>
          <p:nvPr/>
        </p:nvSpPr>
        <p:spPr>
          <a:xfrm>
            <a:off x="0" y="533400"/>
            <a:ext cx="91440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Times New Roman"/>
                <a:ea typeface="Times New Roman"/>
                <a:cs typeface="Times New Roman"/>
                <a:sym typeface="Times New Roman"/>
              </a:rPr>
              <a:t>Congratulations! You’re Done!</a:t>
            </a:r>
            <a:endParaRPr b="0" i="0" sz="1400" u="none" cap="none" strike="noStrike">
              <a:solidFill>
                <a:srgbClr val="000000"/>
              </a:solidFill>
              <a:latin typeface="Arial"/>
              <a:ea typeface="Arial"/>
              <a:cs typeface="Arial"/>
              <a:sym typeface="Arial"/>
            </a:endParaRPr>
          </a:p>
        </p:txBody>
      </p:sp>
      <p:pic>
        <p:nvPicPr>
          <p:cNvPr descr="C:\Documents and Settings\boyajian\Local Settings\Temporary Internet Files\Content.IE5\4Q3SSRHO\MPj04003970000[1].jpg" id="618" name="Google Shape;618;p50"/>
          <p:cNvPicPr preferRelativeResize="0"/>
          <p:nvPr/>
        </p:nvPicPr>
        <p:blipFill rotWithShape="1">
          <a:blip r:embed="rId3">
            <a:alphaModFix/>
          </a:blip>
          <a:srcRect b="0" l="0" r="0" t="0"/>
          <a:stretch/>
        </p:blipFill>
        <p:spPr>
          <a:xfrm>
            <a:off x="6599238" y="5105400"/>
            <a:ext cx="2544762" cy="1752600"/>
          </a:xfrm>
          <a:prstGeom prst="rect">
            <a:avLst/>
          </a:prstGeom>
          <a:noFill/>
          <a:ln>
            <a:noFill/>
          </a:ln>
        </p:spPr>
      </p:pic>
      <p:pic>
        <p:nvPicPr>
          <p:cNvPr descr="C:\Documents and Settings\boyajian\Local Settings\Temporary Internet Files\Content.IE5\4Q3SSRHO\MPj04003970000[1].jpg" id="619" name="Google Shape;619;p50"/>
          <p:cNvPicPr preferRelativeResize="0"/>
          <p:nvPr/>
        </p:nvPicPr>
        <p:blipFill rotWithShape="1">
          <a:blip r:embed="rId3">
            <a:alphaModFix/>
          </a:blip>
          <a:srcRect b="0" l="0" r="0" t="0"/>
          <a:stretch/>
        </p:blipFill>
        <p:spPr>
          <a:xfrm>
            <a:off x="6599238" y="1600200"/>
            <a:ext cx="2544762" cy="1752600"/>
          </a:xfrm>
          <a:prstGeom prst="rect">
            <a:avLst/>
          </a:prstGeom>
          <a:noFill/>
          <a:ln>
            <a:noFill/>
          </a:ln>
        </p:spPr>
      </p:pic>
      <p:pic>
        <p:nvPicPr>
          <p:cNvPr descr="C:\Documents and Settings\boyajian\Local Settings\Temporary Internet Files\Content.IE5\99GIIGD3\MPj04332700000[1].jpg" id="620" name="Google Shape;620;p50"/>
          <p:cNvPicPr preferRelativeResize="0"/>
          <p:nvPr/>
        </p:nvPicPr>
        <p:blipFill rotWithShape="1">
          <a:blip r:embed="rId4">
            <a:alphaModFix/>
          </a:blip>
          <a:srcRect b="0" l="0" r="0" t="0"/>
          <a:stretch/>
        </p:blipFill>
        <p:spPr>
          <a:xfrm>
            <a:off x="6553200" y="3352800"/>
            <a:ext cx="2590800" cy="1752600"/>
          </a:xfrm>
          <a:prstGeom prst="rect">
            <a:avLst/>
          </a:prstGeom>
          <a:noFill/>
          <a:ln>
            <a:noFill/>
          </a:ln>
        </p:spPr>
      </p:pic>
      <p:pic>
        <p:nvPicPr>
          <p:cNvPr descr="C:\Documents and Settings\boyajian\Local Settings\Temporary Internet Files\Content.IE5\4Q3SSRHO\MPj04003970000[1].jpg" id="621" name="Google Shape;621;p50"/>
          <p:cNvPicPr preferRelativeResize="0"/>
          <p:nvPr/>
        </p:nvPicPr>
        <p:blipFill rotWithShape="1">
          <a:blip r:embed="rId3">
            <a:alphaModFix/>
          </a:blip>
          <a:srcRect b="0" l="0" r="0" t="0"/>
          <a:stretch/>
        </p:blipFill>
        <p:spPr>
          <a:xfrm>
            <a:off x="0" y="5105400"/>
            <a:ext cx="2544763" cy="1752600"/>
          </a:xfrm>
          <a:prstGeom prst="rect">
            <a:avLst/>
          </a:prstGeom>
          <a:noFill/>
          <a:ln>
            <a:noFill/>
          </a:ln>
        </p:spPr>
      </p:pic>
      <p:pic>
        <p:nvPicPr>
          <p:cNvPr descr="C:\Documents and Settings\boyajian\Local Settings\Temporary Internet Files\Content.IE5\4Q3SSRHO\MPj04003970000[1].jpg" id="622" name="Google Shape;622;p50"/>
          <p:cNvPicPr preferRelativeResize="0"/>
          <p:nvPr/>
        </p:nvPicPr>
        <p:blipFill rotWithShape="1">
          <a:blip r:embed="rId3">
            <a:alphaModFix/>
          </a:blip>
          <a:srcRect b="0" l="0" r="0" t="0"/>
          <a:stretch/>
        </p:blipFill>
        <p:spPr>
          <a:xfrm>
            <a:off x="0" y="1600200"/>
            <a:ext cx="2544763" cy="1752600"/>
          </a:xfrm>
          <a:prstGeom prst="rect">
            <a:avLst/>
          </a:prstGeom>
          <a:noFill/>
          <a:ln>
            <a:noFill/>
          </a:ln>
        </p:spPr>
      </p:pic>
      <p:pic>
        <p:nvPicPr>
          <p:cNvPr descr="C:\Documents and Settings\boyajian\Local Settings\Temporary Internet Files\Content.IE5\99GIIGD3\MPj04332700000[1].jpg" id="623" name="Google Shape;623;p50"/>
          <p:cNvPicPr preferRelativeResize="0"/>
          <p:nvPr/>
        </p:nvPicPr>
        <p:blipFill rotWithShape="1">
          <a:blip r:embed="rId5">
            <a:alphaModFix/>
          </a:blip>
          <a:srcRect b="0" l="0" r="0" t="0"/>
          <a:stretch/>
        </p:blipFill>
        <p:spPr>
          <a:xfrm>
            <a:off x="0" y="3352800"/>
            <a:ext cx="2544763" cy="1752600"/>
          </a:xfrm>
          <a:prstGeom prst="rect">
            <a:avLst/>
          </a:prstGeom>
          <a:noFill/>
          <a:ln>
            <a:noFill/>
          </a:ln>
        </p:spPr>
      </p:pic>
      <p:pic>
        <p:nvPicPr>
          <p:cNvPr descr="IMG_1110.JPG" id="624" name="Google Shape;624;p50"/>
          <p:cNvPicPr preferRelativeResize="0"/>
          <p:nvPr/>
        </p:nvPicPr>
        <p:blipFill rotWithShape="1">
          <a:blip r:embed="rId6">
            <a:alphaModFix/>
          </a:blip>
          <a:srcRect b="11163" l="13023" r="12557" t="10698"/>
          <a:stretch/>
        </p:blipFill>
        <p:spPr>
          <a:xfrm>
            <a:off x="2438400" y="1600200"/>
            <a:ext cx="4191000" cy="52578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2"/>
                                        </p:tgtEl>
                                        <p:attrNameLst>
                                          <p:attrName>style.visibility</p:attrName>
                                        </p:attrNameLst>
                                      </p:cBhvr>
                                      <p:to>
                                        <p:strVal val="visible"/>
                                      </p:to>
                                    </p:set>
                                    <p:anim calcmode="lin" valueType="num">
                                      <p:cBhvr additive="base">
                                        <p:cTn dur="500"/>
                                        <p:tgtEl>
                                          <p:spTgt spid="622"/>
                                        </p:tgtEl>
                                        <p:attrNameLst>
                                          <p:attrName>ppt_w</p:attrName>
                                        </p:attrNameLst>
                                      </p:cBhvr>
                                      <p:tavLst>
                                        <p:tav fmla="" tm="0">
                                          <p:val>
                                            <p:strVal val="0"/>
                                          </p:val>
                                        </p:tav>
                                        <p:tav fmla="" tm="100000">
                                          <p:val>
                                            <p:strVal val="#ppt_w"/>
                                          </p:val>
                                        </p:tav>
                                      </p:tavLst>
                                    </p:anim>
                                    <p:anim calcmode="lin" valueType="num">
                                      <p:cBhvr additive="base">
                                        <p:cTn dur="500"/>
                                        <p:tgtEl>
                                          <p:spTgt spid="62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23"/>
                                        </p:tgtEl>
                                        <p:attrNameLst>
                                          <p:attrName>style.visibility</p:attrName>
                                        </p:attrNameLst>
                                      </p:cBhvr>
                                      <p:to>
                                        <p:strVal val="visible"/>
                                      </p:to>
                                    </p:set>
                                    <p:anim calcmode="lin" valueType="num">
                                      <p:cBhvr additive="base">
                                        <p:cTn dur="500"/>
                                        <p:tgtEl>
                                          <p:spTgt spid="623"/>
                                        </p:tgtEl>
                                        <p:attrNameLst>
                                          <p:attrName>ppt_w</p:attrName>
                                        </p:attrNameLst>
                                      </p:cBhvr>
                                      <p:tavLst>
                                        <p:tav fmla="" tm="0">
                                          <p:val>
                                            <p:strVal val="0"/>
                                          </p:val>
                                        </p:tav>
                                        <p:tav fmla="" tm="100000">
                                          <p:val>
                                            <p:strVal val="#ppt_w"/>
                                          </p:val>
                                        </p:tav>
                                      </p:tavLst>
                                    </p:anim>
                                    <p:anim calcmode="lin" valueType="num">
                                      <p:cBhvr additive="base">
                                        <p:cTn dur="500"/>
                                        <p:tgtEl>
                                          <p:spTgt spid="62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21"/>
                                        </p:tgtEl>
                                        <p:attrNameLst>
                                          <p:attrName>style.visibility</p:attrName>
                                        </p:attrNameLst>
                                      </p:cBhvr>
                                      <p:to>
                                        <p:strVal val="visible"/>
                                      </p:to>
                                    </p:set>
                                    <p:anim calcmode="lin" valueType="num">
                                      <p:cBhvr additive="base">
                                        <p:cTn dur="500"/>
                                        <p:tgtEl>
                                          <p:spTgt spid="621"/>
                                        </p:tgtEl>
                                        <p:attrNameLst>
                                          <p:attrName>ppt_w</p:attrName>
                                        </p:attrNameLst>
                                      </p:cBhvr>
                                      <p:tavLst>
                                        <p:tav fmla="" tm="0">
                                          <p:val>
                                            <p:strVal val="0"/>
                                          </p:val>
                                        </p:tav>
                                        <p:tav fmla="" tm="100000">
                                          <p:val>
                                            <p:strVal val="#ppt_w"/>
                                          </p:val>
                                        </p:tav>
                                      </p:tavLst>
                                    </p:anim>
                                    <p:anim calcmode="lin" valueType="num">
                                      <p:cBhvr additive="base">
                                        <p:cTn dur="500"/>
                                        <p:tgtEl>
                                          <p:spTgt spid="62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19"/>
                                        </p:tgtEl>
                                        <p:attrNameLst>
                                          <p:attrName>style.visibility</p:attrName>
                                        </p:attrNameLst>
                                      </p:cBhvr>
                                      <p:to>
                                        <p:strVal val="visible"/>
                                      </p:to>
                                    </p:set>
                                    <p:anim calcmode="lin" valueType="num">
                                      <p:cBhvr additive="base">
                                        <p:cTn dur="500"/>
                                        <p:tgtEl>
                                          <p:spTgt spid="619"/>
                                        </p:tgtEl>
                                        <p:attrNameLst>
                                          <p:attrName>ppt_w</p:attrName>
                                        </p:attrNameLst>
                                      </p:cBhvr>
                                      <p:tavLst>
                                        <p:tav fmla="" tm="0">
                                          <p:val>
                                            <p:strVal val="0"/>
                                          </p:val>
                                        </p:tav>
                                        <p:tav fmla="" tm="100000">
                                          <p:val>
                                            <p:strVal val="#ppt_w"/>
                                          </p:val>
                                        </p:tav>
                                      </p:tavLst>
                                    </p:anim>
                                    <p:anim calcmode="lin" valueType="num">
                                      <p:cBhvr additive="base">
                                        <p:cTn dur="500"/>
                                        <p:tgtEl>
                                          <p:spTgt spid="61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20"/>
                                        </p:tgtEl>
                                        <p:attrNameLst>
                                          <p:attrName>style.visibility</p:attrName>
                                        </p:attrNameLst>
                                      </p:cBhvr>
                                      <p:to>
                                        <p:strVal val="visible"/>
                                      </p:to>
                                    </p:set>
                                    <p:anim calcmode="lin" valueType="num">
                                      <p:cBhvr additive="base">
                                        <p:cTn dur="500"/>
                                        <p:tgtEl>
                                          <p:spTgt spid="620"/>
                                        </p:tgtEl>
                                        <p:attrNameLst>
                                          <p:attrName>ppt_w</p:attrName>
                                        </p:attrNameLst>
                                      </p:cBhvr>
                                      <p:tavLst>
                                        <p:tav fmla="" tm="0">
                                          <p:val>
                                            <p:strVal val="0"/>
                                          </p:val>
                                        </p:tav>
                                        <p:tav fmla="" tm="100000">
                                          <p:val>
                                            <p:strVal val="#ppt_w"/>
                                          </p:val>
                                        </p:tav>
                                      </p:tavLst>
                                    </p:anim>
                                    <p:anim calcmode="lin" valueType="num">
                                      <p:cBhvr additive="base">
                                        <p:cTn dur="500"/>
                                        <p:tgtEl>
                                          <p:spTgt spid="62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18"/>
                                        </p:tgtEl>
                                        <p:attrNameLst>
                                          <p:attrName>style.visibility</p:attrName>
                                        </p:attrNameLst>
                                      </p:cBhvr>
                                      <p:to>
                                        <p:strVal val="visible"/>
                                      </p:to>
                                    </p:set>
                                    <p:anim calcmode="lin" valueType="num">
                                      <p:cBhvr additive="base">
                                        <p:cTn dur="500"/>
                                        <p:tgtEl>
                                          <p:spTgt spid="618"/>
                                        </p:tgtEl>
                                        <p:attrNameLst>
                                          <p:attrName>ppt_w</p:attrName>
                                        </p:attrNameLst>
                                      </p:cBhvr>
                                      <p:tavLst>
                                        <p:tav fmla="" tm="0">
                                          <p:val>
                                            <p:strVal val="0"/>
                                          </p:val>
                                        </p:tav>
                                        <p:tav fmla="" tm="100000">
                                          <p:val>
                                            <p:strVal val="#ppt_w"/>
                                          </p:val>
                                        </p:tav>
                                      </p:tavLst>
                                    </p:anim>
                                    <p:anim calcmode="lin" valueType="num">
                                      <p:cBhvr additive="base">
                                        <p:cTn dur="500"/>
                                        <p:tgtEl>
                                          <p:spTgt spid="61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51"/>
          <p:cNvSpPr txBox="1"/>
          <p:nvPr/>
        </p:nvSpPr>
        <p:spPr>
          <a:xfrm>
            <a:off x="299425" y="969525"/>
            <a:ext cx="5491800" cy="2230800"/>
          </a:xfrm>
          <a:prstGeom prst="rect">
            <a:avLst/>
          </a:prstGeom>
          <a:noFill/>
          <a:ln>
            <a:noFill/>
          </a:ln>
        </p:spPr>
        <p:txBody>
          <a:bodyPr anchorCtr="0" anchor="t" bIns="45700" lIns="91425" spcFirstLastPara="1" rIns="91425" wrap="square" tIns="45700">
            <a:spAutoFit/>
          </a:bodyPr>
          <a:lstStyle/>
          <a:p>
            <a:pPr indent="-152400" lvl="0" marL="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Times New Roman"/>
                <a:ea typeface="Times New Roman"/>
                <a:cs typeface="Times New Roman"/>
                <a:sym typeface="Times New Roman"/>
              </a:rPr>
              <a:t> Increase storage capacity by using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  rain barrels in a series.</a:t>
            </a:r>
            <a:endParaRPr b="0" i="0" sz="1400" u="none" cap="none" strike="noStrike">
              <a:solidFill>
                <a:srgbClr val="000000"/>
              </a:solidFill>
              <a:latin typeface="Arial"/>
              <a:ea typeface="Arial"/>
              <a:cs typeface="Arial"/>
              <a:sym typeface="Arial"/>
            </a:endParaRPr>
          </a:p>
          <a:p>
            <a:pPr indent="-152400" lvl="0" marL="0"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Times New Roman"/>
                <a:ea typeface="Times New Roman"/>
                <a:cs typeface="Times New Roman"/>
                <a:sym typeface="Times New Roman"/>
              </a:rPr>
              <a:t>Modify the installation design for your needs.</a:t>
            </a:r>
            <a:endParaRPr b="0" i="0" sz="1400" u="none" cap="none" strike="noStrike">
              <a:solidFill>
                <a:srgbClr val="000000"/>
              </a:solidFill>
              <a:latin typeface="Arial"/>
              <a:ea typeface="Arial"/>
              <a:cs typeface="Arial"/>
              <a:sym typeface="Arial"/>
            </a:endParaRPr>
          </a:p>
          <a:p>
            <a:pPr indent="-152400" lvl="0" marL="0"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Times New Roman"/>
                <a:ea typeface="Times New Roman"/>
                <a:cs typeface="Times New Roman"/>
                <a:sym typeface="Times New Roman"/>
              </a:rPr>
              <a:t> Paint or landscape around your barrel.</a:t>
            </a:r>
            <a:endParaRPr b="0" i="0" sz="1400" u="none" cap="none" strike="noStrike">
              <a:solidFill>
                <a:srgbClr val="000000"/>
              </a:solidFill>
              <a:latin typeface="Arial"/>
              <a:ea typeface="Arial"/>
              <a:cs typeface="Arial"/>
              <a:sym typeface="Arial"/>
            </a:endParaRPr>
          </a:p>
        </p:txBody>
      </p:sp>
      <p:sp>
        <p:nvSpPr>
          <p:cNvPr id="631" name="Google Shape;631;p51"/>
          <p:cNvSpPr txBox="1"/>
          <p:nvPr/>
        </p:nvSpPr>
        <p:spPr>
          <a:xfrm>
            <a:off x="0" y="176950"/>
            <a:ext cx="59436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2A1000"/>
                </a:solidFill>
                <a:latin typeface="Times New Roman"/>
                <a:ea typeface="Times New Roman"/>
                <a:cs typeface="Times New Roman"/>
                <a:sym typeface="Times New Roman"/>
              </a:rPr>
              <a:t>Some Tips</a:t>
            </a:r>
            <a:endParaRPr b="0" i="0" sz="1400" u="none" cap="none" strike="noStrike">
              <a:solidFill>
                <a:srgbClr val="000000"/>
              </a:solidFill>
              <a:latin typeface="Arial"/>
              <a:ea typeface="Arial"/>
              <a:cs typeface="Arial"/>
              <a:sym typeface="Arial"/>
            </a:endParaRPr>
          </a:p>
        </p:txBody>
      </p:sp>
      <p:pic>
        <p:nvPicPr>
          <p:cNvPr descr="sprankle-rainbarrel1" id="632" name="Google Shape;632;p51"/>
          <p:cNvPicPr preferRelativeResize="0"/>
          <p:nvPr/>
        </p:nvPicPr>
        <p:blipFill rotWithShape="1">
          <a:blip r:embed="rId3">
            <a:alphaModFix/>
          </a:blip>
          <a:srcRect b="10705" l="0" r="0" t="0"/>
          <a:stretch/>
        </p:blipFill>
        <p:spPr>
          <a:xfrm>
            <a:off x="1219200" y="3251200"/>
            <a:ext cx="2879725" cy="3429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Camden series.jpg" id="633" name="Google Shape;633;p51"/>
          <p:cNvPicPr preferRelativeResize="0"/>
          <p:nvPr/>
        </p:nvPicPr>
        <p:blipFill rotWithShape="1">
          <a:blip r:embed="rId4">
            <a:alphaModFix/>
          </a:blip>
          <a:srcRect b="19999" l="5556" r="0" t="-1601"/>
          <a:stretch/>
        </p:blipFill>
        <p:spPr>
          <a:xfrm>
            <a:off x="5791200" y="398342"/>
            <a:ext cx="3108855" cy="3581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12" id="634" name="Google Shape;634;p51"/>
          <p:cNvPicPr preferRelativeResize="0"/>
          <p:nvPr/>
        </p:nvPicPr>
        <p:blipFill rotWithShape="1">
          <a:blip r:embed="rId5">
            <a:alphaModFix/>
          </a:blip>
          <a:srcRect b="0" l="0" r="0" t="0"/>
          <a:stretch/>
        </p:blipFill>
        <p:spPr>
          <a:xfrm>
            <a:off x="4656137" y="4339984"/>
            <a:ext cx="2879725" cy="19465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descr="C:\Users\AndradaK\AppData\Local\Microsoft\Windows\Temporary Internet Files\Content.IE5\4VY4ONC2\1200px-Multicolored_tempera_paints[1].jpg" id="640" name="Google Shape;640;p52"/>
          <p:cNvPicPr preferRelativeResize="0"/>
          <p:nvPr/>
        </p:nvPicPr>
        <p:blipFill rotWithShape="1">
          <a:blip r:embed="rId3">
            <a:alphaModFix/>
          </a:blip>
          <a:srcRect b="0" l="0" r="0" t="0"/>
          <a:stretch/>
        </p:blipFill>
        <p:spPr>
          <a:xfrm>
            <a:off x="4343400" y="323850"/>
            <a:ext cx="4648200" cy="3486150"/>
          </a:xfrm>
          <a:prstGeom prst="rect">
            <a:avLst/>
          </a:prstGeom>
          <a:noFill/>
          <a:ln>
            <a:noFill/>
          </a:ln>
        </p:spPr>
      </p:pic>
      <p:pic>
        <p:nvPicPr>
          <p:cNvPr descr="Image result for painted rain barrels" id="641" name="Google Shape;641;p52"/>
          <p:cNvPicPr preferRelativeResize="0"/>
          <p:nvPr/>
        </p:nvPicPr>
        <p:blipFill rotWithShape="1">
          <a:blip r:embed="rId4">
            <a:alphaModFix/>
          </a:blip>
          <a:srcRect b="0" l="0" r="0" t="0"/>
          <a:stretch/>
        </p:blipFill>
        <p:spPr>
          <a:xfrm>
            <a:off x="4191000" y="3962400"/>
            <a:ext cx="4800600" cy="2700338"/>
          </a:xfrm>
          <a:prstGeom prst="rect">
            <a:avLst/>
          </a:prstGeom>
          <a:noFill/>
          <a:ln>
            <a:noFill/>
          </a:ln>
        </p:spPr>
      </p:pic>
      <p:pic>
        <p:nvPicPr>
          <p:cNvPr descr="C:\Users\AndradaK\AppData\Local\Microsoft\Windows\Temporary Internet Files\Content.IE5\4VY4ONC2\1200px-Schleifpapier_verschiedene_Sorten[1].jpg" id="642" name="Google Shape;642;p52"/>
          <p:cNvPicPr preferRelativeResize="0"/>
          <p:nvPr/>
        </p:nvPicPr>
        <p:blipFill rotWithShape="1">
          <a:blip r:embed="rId5">
            <a:alphaModFix/>
          </a:blip>
          <a:srcRect b="0" l="0" r="0" t="0"/>
          <a:stretch/>
        </p:blipFill>
        <p:spPr>
          <a:xfrm>
            <a:off x="152400" y="4096434"/>
            <a:ext cx="4191000" cy="2787015"/>
          </a:xfrm>
          <a:prstGeom prst="rect">
            <a:avLst/>
          </a:prstGeom>
          <a:noFill/>
          <a:ln>
            <a:noFill/>
          </a:ln>
        </p:spPr>
      </p:pic>
      <p:sp>
        <p:nvSpPr>
          <p:cNvPr id="643" name="Google Shape;643;p52"/>
          <p:cNvSpPr txBox="1"/>
          <p:nvPr/>
        </p:nvSpPr>
        <p:spPr>
          <a:xfrm>
            <a:off x="152400" y="457200"/>
            <a:ext cx="5257800" cy="584775"/>
          </a:xfrm>
          <a:prstGeom prst="rect">
            <a:avLst/>
          </a:prstGeom>
          <a:solidFill>
            <a:schemeClr val="lt1">
              <a:alpha val="49019"/>
            </a:schemeClr>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Times New Roman"/>
                <a:ea typeface="Times New Roman"/>
                <a:cs typeface="Times New Roman"/>
                <a:sym typeface="Times New Roman"/>
              </a:rPr>
              <a:t>How to Paint Rain Barrels:</a:t>
            </a:r>
            <a:endParaRPr b="0" i="0" sz="1400" u="none" cap="none" strike="noStrike">
              <a:solidFill>
                <a:srgbClr val="000000"/>
              </a:solidFill>
              <a:latin typeface="Arial"/>
              <a:ea typeface="Arial"/>
              <a:cs typeface="Arial"/>
              <a:sym typeface="Arial"/>
            </a:endParaRPr>
          </a:p>
        </p:txBody>
      </p:sp>
      <p:sp>
        <p:nvSpPr>
          <p:cNvPr id="644" name="Google Shape;644;p52"/>
          <p:cNvSpPr txBox="1"/>
          <p:nvPr/>
        </p:nvSpPr>
        <p:spPr>
          <a:xfrm>
            <a:off x="152400" y="1358443"/>
            <a:ext cx="5257800" cy="4832092"/>
          </a:xfrm>
          <a:prstGeom prst="rect">
            <a:avLst/>
          </a:prstGeom>
          <a:solidFill>
            <a:schemeClr val="lt1">
              <a:alpha val="49019"/>
            </a:schemeClr>
          </a:solid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800"/>
              <a:buFont typeface="Times New Roman"/>
              <a:buAutoNum type="arabicPeriod"/>
            </a:pPr>
            <a:r>
              <a:rPr b="0" i="0" lang="en-US" sz="2800" u="none" cap="none" strike="noStrike">
                <a:solidFill>
                  <a:schemeClr val="dk1"/>
                </a:solidFill>
                <a:latin typeface="Times New Roman"/>
                <a:ea typeface="Times New Roman"/>
                <a:cs typeface="Times New Roman"/>
                <a:sym typeface="Times New Roman"/>
              </a:rPr>
              <a:t>Remove waxy outer coating with </a:t>
            </a:r>
            <a:r>
              <a:rPr b="0" i="0" lang="en-US" sz="2800" u="sng" cap="none" strike="noStrike">
                <a:solidFill>
                  <a:schemeClr val="dk1"/>
                </a:solidFill>
                <a:latin typeface="Times New Roman"/>
                <a:ea typeface="Times New Roman"/>
                <a:cs typeface="Times New Roman"/>
                <a:sym typeface="Times New Roman"/>
              </a:rPr>
              <a:t>sandpaper/abrasive pad.</a:t>
            </a:r>
            <a:r>
              <a:rPr b="0" i="0" lang="en-US" sz="28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Times New Roman"/>
              <a:buAutoNum type="arabicPeriod"/>
            </a:pPr>
            <a:r>
              <a:rPr b="0" i="0" lang="en-US" sz="2800" u="sng" cap="none" strike="noStrike">
                <a:solidFill>
                  <a:schemeClr val="dk1"/>
                </a:solidFill>
                <a:latin typeface="Times New Roman"/>
                <a:ea typeface="Times New Roman"/>
                <a:cs typeface="Times New Roman"/>
                <a:sym typeface="Times New Roman"/>
              </a:rPr>
              <a:t>Spray/ paint primer that sticks to plastic</a:t>
            </a:r>
            <a:r>
              <a:rPr b="0" i="0" lang="en-US" sz="2800" u="none" cap="none" strike="noStrike">
                <a:solidFill>
                  <a:schemeClr val="dk1"/>
                </a:solidFill>
                <a:latin typeface="Times New Roman"/>
                <a:ea typeface="Times New Roman"/>
                <a:cs typeface="Times New Roman"/>
                <a:sym typeface="Times New Roman"/>
              </a:rPr>
              <a:t> (label should say so).</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Times New Roman"/>
              <a:buAutoNum type="arabicPeriod"/>
            </a:pPr>
            <a:r>
              <a:rPr b="0" i="0" lang="en-US" sz="2800" u="none" cap="none" strike="noStrike">
                <a:solidFill>
                  <a:schemeClr val="dk1"/>
                </a:solidFill>
                <a:latin typeface="Times New Roman"/>
                <a:ea typeface="Times New Roman"/>
                <a:cs typeface="Times New Roman"/>
                <a:sym typeface="Times New Roman"/>
              </a:rPr>
              <a:t>Decorate with acrylic paint or spray </a:t>
            </a:r>
            <a:r>
              <a:rPr b="0" i="0" lang="en-US" sz="2800" u="sng" cap="none" strike="noStrike">
                <a:solidFill>
                  <a:schemeClr val="dk1"/>
                </a:solidFill>
                <a:latin typeface="Times New Roman"/>
                <a:ea typeface="Times New Roman"/>
                <a:cs typeface="Times New Roman"/>
                <a:sym typeface="Times New Roman"/>
              </a:rPr>
              <a:t>paint that adheres to plastic</a:t>
            </a:r>
            <a:r>
              <a:rPr b="0" i="0" lang="en-US" sz="28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Times New Roman"/>
              <a:buAutoNum type="arabicPeriod"/>
            </a:pPr>
            <a:r>
              <a:rPr b="0" i="0" lang="en-US" sz="2800" u="none" cap="none" strike="noStrike">
                <a:solidFill>
                  <a:schemeClr val="dk1"/>
                </a:solidFill>
                <a:latin typeface="Times New Roman"/>
                <a:ea typeface="Times New Roman"/>
                <a:cs typeface="Times New Roman"/>
                <a:sym typeface="Times New Roman"/>
              </a:rPr>
              <a:t>Finish with </a:t>
            </a:r>
            <a:r>
              <a:rPr b="0" i="0" lang="en-US" sz="2800" u="sng" cap="none" strike="noStrike">
                <a:solidFill>
                  <a:schemeClr val="dk1"/>
                </a:solidFill>
                <a:latin typeface="Times New Roman"/>
                <a:ea typeface="Times New Roman"/>
                <a:cs typeface="Times New Roman"/>
                <a:sym typeface="Times New Roman"/>
              </a:rPr>
              <a:t>polyurethane/ enamel spray coating</a:t>
            </a:r>
            <a:r>
              <a:rPr b="0" i="0" lang="en-US" sz="2800" u="none" cap="none" strike="noStrike">
                <a:solidFill>
                  <a:schemeClr val="dk1"/>
                </a:solidFill>
                <a:latin typeface="Times New Roman"/>
                <a:ea typeface="Times New Roman"/>
                <a:cs typeface="Times New Roman"/>
                <a:sym typeface="Times New Roman"/>
              </a:rPr>
              <a:t> for weather protection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53"/>
          <p:cNvSpPr txBox="1"/>
          <p:nvPr/>
        </p:nvSpPr>
        <p:spPr>
          <a:xfrm>
            <a:off x="685800" y="609600"/>
            <a:ext cx="7772400" cy="114300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Times New Roman"/>
                <a:ea typeface="Times New Roman"/>
                <a:cs typeface="Times New Roman"/>
                <a:sym typeface="Times New Roman"/>
              </a:rPr>
              <a:t>Care of Your Barrel</a:t>
            </a:r>
            <a:endParaRPr b="0" i="0" sz="1400" u="none" cap="none" strike="noStrike">
              <a:solidFill>
                <a:srgbClr val="000000"/>
              </a:solidFill>
              <a:latin typeface="Arial"/>
              <a:ea typeface="Arial"/>
              <a:cs typeface="Arial"/>
              <a:sym typeface="Arial"/>
            </a:endParaRPr>
          </a:p>
        </p:txBody>
      </p:sp>
      <p:sp>
        <p:nvSpPr>
          <p:cNvPr id="651" name="Google Shape;651;p53"/>
          <p:cNvSpPr txBox="1"/>
          <p:nvPr/>
        </p:nvSpPr>
        <p:spPr>
          <a:xfrm>
            <a:off x="399225" y="1375050"/>
            <a:ext cx="4820400" cy="52830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rgbClr val="2A1000"/>
              </a:buClr>
              <a:buSzPts val="2800"/>
              <a:buFont typeface="Arial"/>
              <a:buChar char="•"/>
            </a:pPr>
            <a:r>
              <a:rPr b="0" i="0" lang="en-US" sz="2800" u="none" cap="none" strike="noStrike">
                <a:solidFill>
                  <a:srgbClr val="2A1000"/>
                </a:solidFill>
                <a:latin typeface="Times New Roman"/>
                <a:ea typeface="Times New Roman"/>
                <a:cs typeface="Times New Roman"/>
                <a:sym typeface="Times New Roman"/>
              </a:rPr>
              <a:t>Keep screen on top and a garden hose attached to the overflow to prevent mosquitoes – change screen every 2 years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560"/>
              </a:spcBef>
              <a:spcAft>
                <a:spcPts val="0"/>
              </a:spcAft>
              <a:buClr>
                <a:srgbClr val="2A1000"/>
              </a:buClr>
              <a:buSzPts val="2800"/>
              <a:buFont typeface="Arial"/>
              <a:buChar char="•"/>
            </a:pPr>
            <a:r>
              <a:rPr b="0" i="0" lang="en-US" sz="2800" u="none" cap="none" strike="noStrike">
                <a:solidFill>
                  <a:srgbClr val="2A1000"/>
                </a:solidFill>
                <a:latin typeface="Times New Roman"/>
                <a:ea typeface="Times New Roman"/>
                <a:cs typeface="Times New Roman"/>
                <a:sym typeface="Times New Roman"/>
              </a:rPr>
              <a:t>Remove debris from screen after storms</a:t>
            </a:r>
            <a:endParaRPr b="0" i="0" sz="2800" u="none" cap="none" strike="noStrike">
              <a:solidFill>
                <a:srgbClr val="2A1000"/>
              </a:solidFill>
              <a:latin typeface="Times New Roman"/>
              <a:ea typeface="Times New Roman"/>
              <a:cs typeface="Times New Roman"/>
              <a:sym typeface="Times New Roman"/>
            </a:endParaRPr>
          </a:p>
          <a:p>
            <a:pPr indent="0" lvl="0" marL="0" marR="0" rtl="0" algn="l">
              <a:lnSpc>
                <a:spcPct val="100000"/>
              </a:lnSpc>
              <a:spcBef>
                <a:spcPts val="56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65100" lvl="0" marL="342900" marR="0" rtl="0" algn="l">
              <a:lnSpc>
                <a:spcPct val="80000"/>
              </a:lnSpc>
              <a:spcBef>
                <a:spcPts val="560"/>
              </a:spcBef>
              <a:spcAft>
                <a:spcPts val="0"/>
              </a:spcAft>
              <a:buClr>
                <a:schemeClr val="dk1"/>
              </a:buClr>
              <a:buSzPts val="2800"/>
              <a:buFont typeface="Times New Roman"/>
              <a:buNone/>
            </a:pPr>
            <a:r>
              <a:t/>
            </a:r>
            <a:endParaRPr b="0" i="0" sz="2800" u="none" cap="none" strike="noStrike">
              <a:solidFill>
                <a:srgbClr val="2A1000"/>
              </a:solidFill>
              <a:latin typeface="Times New Roman"/>
              <a:ea typeface="Times New Roman"/>
              <a:cs typeface="Times New Roman"/>
              <a:sym typeface="Times New Roman"/>
            </a:endParaRPr>
          </a:p>
        </p:txBody>
      </p:sp>
      <p:pic>
        <p:nvPicPr>
          <p:cNvPr descr="http://www.templetonrye.com/blog/wp-content/uploads/2008/07/barrel_hug_small1.jpg" id="652" name="Google Shape;652;p53"/>
          <p:cNvPicPr preferRelativeResize="0"/>
          <p:nvPr/>
        </p:nvPicPr>
        <p:blipFill rotWithShape="1">
          <a:blip r:embed="rId3">
            <a:alphaModFix/>
          </a:blip>
          <a:srcRect b="0" l="0" r="0" t="0"/>
          <a:stretch/>
        </p:blipFill>
        <p:spPr>
          <a:xfrm>
            <a:off x="5219700" y="3429000"/>
            <a:ext cx="2341562" cy="325596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54"/>
          <p:cNvSpPr txBox="1"/>
          <p:nvPr/>
        </p:nvSpPr>
        <p:spPr>
          <a:xfrm>
            <a:off x="385775" y="609600"/>
            <a:ext cx="7772400" cy="114300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Times New Roman"/>
                <a:ea typeface="Times New Roman"/>
                <a:cs typeface="Times New Roman"/>
                <a:sym typeface="Times New Roman"/>
              </a:rPr>
              <a:t>Care of Your Barrel for Winter</a:t>
            </a:r>
            <a:endParaRPr b="0" i="0" sz="1400" u="none" cap="none" strike="noStrike">
              <a:solidFill>
                <a:srgbClr val="000000"/>
              </a:solidFill>
              <a:latin typeface="Arial"/>
              <a:ea typeface="Arial"/>
              <a:cs typeface="Arial"/>
              <a:sym typeface="Arial"/>
            </a:endParaRPr>
          </a:p>
        </p:txBody>
      </p:sp>
      <p:sp>
        <p:nvSpPr>
          <p:cNvPr id="659" name="Google Shape;659;p54"/>
          <p:cNvSpPr txBox="1"/>
          <p:nvPr/>
        </p:nvSpPr>
        <p:spPr>
          <a:xfrm>
            <a:off x="471500" y="1249275"/>
            <a:ext cx="6005400" cy="538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60"/>
              </a:spcBef>
              <a:spcAft>
                <a:spcPts val="0"/>
              </a:spcAft>
              <a:buClr>
                <a:srgbClr val="000000"/>
              </a:buClr>
              <a:buSzPts val="2800"/>
              <a:buFont typeface="Arial"/>
              <a:buNone/>
            </a:pPr>
            <a:r>
              <a:t/>
            </a:r>
            <a:endParaRPr b="0" i="0" sz="2800" u="none" cap="none" strike="noStrike">
              <a:solidFill>
                <a:srgbClr val="2A1000"/>
              </a:solidFill>
              <a:latin typeface="Times New Roman"/>
              <a:ea typeface="Times New Roman"/>
              <a:cs typeface="Times New Roman"/>
              <a:sym typeface="Times New Roman"/>
            </a:endParaRPr>
          </a:p>
          <a:p>
            <a:pPr indent="-457200" lvl="0" marL="457200" marR="0" rtl="0" algn="l">
              <a:lnSpc>
                <a:spcPct val="100000"/>
              </a:lnSpc>
              <a:spcBef>
                <a:spcPts val="560"/>
              </a:spcBef>
              <a:spcAft>
                <a:spcPts val="0"/>
              </a:spcAft>
              <a:buClr>
                <a:srgbClr val="2A1000"/>
              </a:buClr>
              <a:buSzPts val="2800"/>
              <a:buFont typeface="Arial"/>
              <a:buChar char="•"/>
            </a:pPr>
            <a:r>
              <a:rPr b="0" i="0" lang="en-US" sz="2800" u="none" cap="none" strike="noStrike">
                <a:solidFill>
                  <a:srgbClr val="2A1000"/>
                </a:solidFill>
                <a:latin typeface="Times New Roman"/>
                <a:ea typeface="Times New Roman"/>
                <a:cs typeface="Times New Roman"/>
                <a:sym typeface="Times New Roman"/>
              </a:rPr>
              <a:t>Disconnect the barrel in winter – store inside or outside upside down with a cover</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560"/>
              </a:spcBef>
              <a:spcAft>
                <a:spcPts val="0"/>
              </a:spcAft>
              <a:buClr>
                <a:srgbClr val="2A1000"/>
              </a:buClr>
              <a:buSzPts val="2800"/>
              <a:buFont typeface="Times New Roman"/>
              <a:buChar char="•"/>
            </a:pPr>
            <a:r>
              <a:rPr b="0" i="0" lang="en-US" sz="2800" u="none" cap="none" strike="noStrike">
                <a:solidFill>
                  <a:srgbClr val="2A1000"/>
                </a:solidFill>
                <a:latin typeface="Times New Roman"/>
                <a:ea typeface="Times New Roman"/>
                <a:cs typeface="Times New Roman"/>
                <a:sym typeface="Times New Roman"/>
              </a:rPr>
              <a:t>Use a flexispout to divert winter water to pervious surface.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560"/>
              </a:spcBef>
              <a:spcAft>
                <a:spcPts val="0"/>
              </a:spcAft>
              <a:buClr>
                <a:srgbClr val="2A1000"/>
              </a:buClr>
              <a:buSzPts val="2800"/>
              <a:buFont typeface="Times New Roman"/>
              <a:buChar char="•"/>
            </a:pPr>
            <a:r>
              <a:rPr b="0" i="0" lang="en-US" sz="2800" u="none" cap="none" strike="noStrike">
                <a:solidFill>
                  <a:srgbClr val="2A1000"/>
                </a:solidFill>
                <a:latin typeface="Times New Roman"/>
                <a:ea typeface="Times New Roman"/>
                <a:cs typeface="Times New Roman"/>
                <a:sym typeface="Times New Roman"/>
              </a:rPr>
              <a:t>Clean out with long brush and water. </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560"/>
              </a:spcBef>
              <a:spcAft>
                <a:spcPts val="0"/>
              </a:spcAft>
              <a:buClr>
                <a:srgbClr val="2A1000"/>
              </a:buClr>
              <a:buSzPts val="2800"/>
              <a:buFont typeface="Times New Roman"/>
              <a:buChar char="•"/>
            </a:pPr>
            <a:r>
              <a:rPr b="0" i="0" lang="en-US" sz="2800" u="none" cap="none" strike="noStrike">
                <a:solidFill>
                  <a:srgbClr val="2A1000"/>
                </a:solidFill>
                <a:latin typeface="Times New Roman"/>
                <a:ea typeface="Times New Roman"/>
                <a:cs typeface="Times New Roman"/>
                <a:sym typeface="Times New Roman"/>
              </a:rPr>
              <a:t>Dilute bleach solution (~3%)</a:t>
            </a:r>
            <a:endParaRPr b="0" i="0" sz="1400" u="none" cap="none" strike="noStrike">
              <a:solidFill>
                <a:srgbClr val="000000"/>
              </a:solidFill>
              <a:latin typeface="Arial"/>
              <a:ea typeface="Arial"/>
              <a:cs typeface="Arial"/>
              <a:sym typeface="Arial"/>
            </a:endParaRPr>
          </a:p>
          <a:p>
            <a:pPr indent="-165100" lvl="0" marL="342900" marR="0" rtl="0" algn="l">
              <a:lnSpc>
                <a:spcPct val="80000"/>
              </a:lnSpc>
              <a:spcBef>
                <a:spcPts val="560"/>
              </a:spcBef>
              <a:spcAft>
                <a:spcPts val="0"/>
              </a:spcAft>
              <a:buClr>
                <a:schemeClr val="dk1"/>
              </a:buClr>
              <a:buSzPts val="2800"/>
              <a:buFont typeface="Times New Roman"/>
              <a:buNone/>
            </a:pPr>
            <a:r>
              <a:t/>
            </a:r>
            <a:endParaRPr b="0" i="0" sz="2800" u="none" cap="none" strike="noStrike">
              <a:solidFill>
                <a:srgbClr val="2A1000"/>
              </a:solidFill>
              <a:latin typeface="Times New Roman"/>
              <a:ea typeface="Times New Roman"/>
              <a:cs typeface="Times New Roman"/>
              <a:sym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55"/>
          <p:cNvSpPr txBox="1"/>
          <p:nvPr/>
        </p:nvSpPr>
        <p:spPr>
          <a:xfrm>
            <a:off x="0" y="325625"/>
            <a:ext cx="9144000" cy="88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Times New Roman"/>
                <a:ea typeface="Times New Roman"/>
                <a:cs typeface="Times New Roman"/>
                <a:sym typeface="Times New Roman"/>
              </a:rPr>
              <a:t>Credits</a:t>
            </a:r>
            <a:endParaRPr b="0" i="0" sz="1400" u="none" cap="none" strike="noStrike">
              <a:solidFill>
                <a:srgbClr val="000000"/>
              </a:solidFill>
              <a:latin typeface="Arial"/>
              <a:ea typeface="Arial"/>
              <a:cs typeface="Arial"/>
              <a:sym typeface="Arial"/>
            </a:endParaRPr>
          </a:p>
        </p:txBody>
      </p:sp>
      <p:sp>
        <p:nvSpPr>
          <p:cNvPr id="666" name="Google Shape;666;p55"/>
          <p:cNvSpPr txBox="1"/>
          <p:nvPr/>
        </p:nvSpPr>
        <p:spPr>
          <a:xfrm>
            <a:off x="0" y="1045975"/>
            <a:ext cx="8686800" cy="3256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Times New Roman"/>
              <a:buChar char="•"/>
            </a:pPr>
            <a:r>
              <a:rPr b="0" i="0" lang="en-US" sz="2800" u="none" cap="none" strike="noStrike">
                <a:solidFill>
                  <a:schemeClr val="dk1"/>
                </a:solidFill>
                <a:latin typeface="Times New Roman"/>
                <a:ea typeface="Times New Roman"/>
                <a:cs typeface="Times New Roman"/>
                <a:sym typeface="Times New Roman"/>
              </a:rPr>
              <a:t>Rutgers Cooperative Extension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560"/>
              </a:spcBef>
              <a:spcAft>
                <a:spcPts val="0"/>
              </a:spcAft>
              <a:buClr>
                <a:schemeClr val="dk1"/>
              </a:buClr>
              <a:buSzPts val="2800"/>
              <a:buFont typeface="Times New Roman"/>
              <a:buChar char="•"/>
            </a:pPr>
            <a:r>
              <a:rPr b="0" i="0" lang="en-US" sz="2800" u="none" cap="none" strike="noStrike">
                <a:solidFill>
                  <a:schemeClr val="dk1"/>
                </a:solidFill>
                <a:latin typeface="Times New Roman"/>
                <a:ea typeface="Times New Roman"/>
                <a:cs typeface="Times New Roman"/>
                <a:sym typeface="Times New Roman"/>
              </a:rPr>
              <a:t>NJDEP Division of Water Supply – NJ Water Savers Program</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560"/>
              </a:spcBef>
              <a:spcAft>
                <a:spcPts val="0"/>
              </a:spcAft>
              <a:buClr>
                <a:schemeClr val="dk1"/>
              </a:buClr>
              <a:buSzPts val="2800"/>
              <a:buFont typeface="Times New Roman"/>
              <a:buChar char="•"/>
            </a:pPr>
            <a:r>
              <a:rPr b="0" i="0" lang="en-US" sz="2800" u="none" cap="none" strike="noStrike">
                <a:solidFill>
                  <a:schemeClr val="dk1"/>
                </a:solidFill>
                <a:latin typeface="Times New Roman"/>
                <a:ea typeface="Times New Roman"/>
                <a:cs typeface="Times New Roman"/>
                <a:sym typeface="Times New Roman"/>
              </a:rPr>
              <a:t>Arlington County Department of Environmental Services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560"/>
              </a:spcBef>
              <a:spcAft>
                <a:spcPts val="0"/>
              </a:spcAft>
              <a:buClr>
                <a:schemeClr val="dk1"/>
              </a:buClr>
              <a:buSzPts val="2800"/>
              <a:buFont typeface="Times New Roman"/>
              <a:buChar char="•"/>
            </a:pPr>
            <a:r>
              <a:rPr b="0" i="0" lang="en-US" sz="2800" u="none" cap="none" strike="noStrike">
                <a:solidFill>
                  <a:schemeClr val="dk1"/>
                </a:solidFill>
                <a:latin typeface="Times New Roman"/>
                <a:ea typeface="Times New Roman"/>
                <a:cs typeface="Times New Roman"/>
                <a:sym typeface="Times New Roman"/>
              </a:rPr>
              <a:t>Clean Virginia Waterways</a:t>
            </a:r>
            <a:endParaRPr b="0" i="0" sz="2800" u="none" cap="none" strike="noStrike">
              <a:solidFill>
                <a:schemeClr val="dk1"/>
              </a:solidFill>
              <a:latin typeface="Times New Roman"/>
              <a:ea typeface="Times New Roman"/>
              <a:cs typeface="Times New Roman"/>
              <a:sym typeface="Times New Roman"/>
            </a:endParaRPr>
          </a:p>
          <a:p>
            <a:pPr indent="-342900" lvl="0" marL="342900" marR="0" rtl="0" algn="l">
              <a:lnSpc>
                <a:spcPct val="100000"/>
              </a:lnSpc>
              <a:spcBef>
                <a:spcPts val="560"/>
              </a:spcBef>
              <a:spcAft>
                <a:spcPts val="0"/>
              </a:spcAft>
              <a:buClr>
                <a:schemeClr val="dk1"/>
              </a:buClr>
              <a:buSzPts val="2800"/>
              <a:buFont typeface="Times New Roman"/>
              <a:buChar char="•"/>
            </a:pPr>
            <a:r>
              <a:rPr b="0" i="0" lang="en-US" sz="2800" u="none" cap="none" strike="noStrike">
                <a:solidFill>
                  <a:schemeClr val="dk1"/>
                </a:solidFill>
                <a:latin typeface="Times New Roman"/>
                <a:ea typeface="Times New Roman"/>
                <a:cs typeface="Times New Roman"/>
                <a:sym typeface="Times New Roman"/>
              </a:rPr>
              <a:t>Ocean Spray </a:t>
            </a:r>
            <a:endParaRPr b="0" i="0" sz="2800" u="none" cap="none" strike="noStrike">
              <a:solidFill>
                <a:schemeClr val="dk1"/>
              </a:solidFill>
              <a:latin typeface="Times New Roman"/>
              <a:ea typeface="Times New Roman"/>
              <a:cs typeface="Times New Roman"/>
              <a:sym typeface="Times New Roman"/>
            </a:endParaRPr>
          </a:p>
          <a:p>
            <a:pPr indent="-190500" lvl="0" marL="342900" marR="0" rtl="0" algn="l">
              <a:lnSpc>
                <a:spcPct val="100000"/>
              </a:lnSpc>
              <a:spcBef>
                <a:spcPts val="480"/>
              </a:spcBef>
              <a:spcAft>
                <a:spcPts val="0"/>
              </a:spcAft>
              <a:buClr>
                <a:schemeClr val="dk1"/>
              </a:buClr>
              <a:buSzPts val="2400"/>
              <a:buFont typeface="Times New Roman"/>
              <a:buNone/>
            </a:pPr>
            <a:r>
              <a:t/>
            </a:r>
            <a:endParaRPr b="0" i="0" sz="2400" u="none" cap="none" strike="noStrike">
              <a:solidFill>
                <a:schemeClr val="dk1"/>
              </a:solidFill>
              <a:latin typeface="Times New Roman"/>
              <a:ea typeface="Times New Roman"/>
              <a:cs typeface="Times New Roman"/>
              <a:sym typeface="Times New Roman"/>
            </a:endParaRPr>
          </a:p>
        </p:txBody>
      </p:sp>
      <p:pic>
        <p:nvPicPr>
          <p:cNvPr descr="Arlington County, Virginia" id="667" name="Google Shape;667;p55">
            <a:hlinkClick r:id="rId3"/>
          </p:cNvPr>
          <p:cNvPicPr preferRelativeResize="0"/>
          <p:nvPr/>
        </p:nvPicPr>
        <p:blipFill rotWithShape="1">
          <a:blip r:embed="rId4">
            <a:alphaModFix/>
          </a:blip>
          <a:srcRect b="0" l="0" r="0" t="0"/>
          <a:stretch/>
        </p:blipFill>
        <p:spPr>
          <a:xfrm>
            <a:off x="694699" y="4498975"/>
            <a:ext cx="1626924" cy="887896"/>
          </a:xfrm>
          <a:prstGeom prst="rect">
            <a:avLst/>
          </a:prstGeom>
          <a:noFill/>
          <a:ln>
            <a:noFill/>
          </a:ln>
          <a:effectLst>
            <a:outerShdw blurRad="292100" rotWithShape="0" algn="tl" dir="2700000" dist="139700">
              <a:srgbClr val="333333">
                <a:alpha val="63921"/>
              </a:srgbClr>
            </a:outerShdw>
          </a:effectLst>
        </p:spPr>
      </p:pic>
      <p:pic>
        <p:nvPicPr>
          <p:cNvPr descr="http://www.longwood.edu/CLEANVA/images/logo.jpg" id="668" name="Google Shape;668;p55"/>
          <p:cNvPicPr preferRelativeResize="0"/>
          <p:nvPr/>
        </p:nvPicPr>
        <p:blipFill rotWithShape="1">
          <a:blip r:embed="rId5">
            <a:alphaModFix/>
          </a:blip>
          <a:srcRect b="0" l="0" r="0" t="0"/>
          <a:stretch/>
        </p:blipFill>
        <p:spPr>
          <a:xfrm>
            <a:off x="2895600" y="4498975"/>
            <a:ext cx="3248530" cy="887896"/>
          </a:xfrm>
          <a:prstGeom prst="rect">
            <a:avLst/>
          </a:prstGeom>
          <a:noFill/>
          <a:ln>
            <a:noFill/>
          </a:ln>
          <a:effectLst>
            <a:outerShdw blurRad="292100" rotWithShape="0" algn="tl" dir="2700000" dist="139700">
              <a:srgbClr val="333333">
                <a:alpha val="63921"/>
              </a:srgbClr>
            </a:outerShdw>
          </a:effectLst>
        </p:spPr>
      </p:pic>
      <p:pic>
        <p:nvPicPr>
          <p:cNvPr descr="wrplogo" id="669" name="Google Shape;669;p55"/>
          <p:cNvPicPr preferRelativeResize="0"/>
          <p:nvPr/>
        </p:nvPicPr>
        <p:blipFill rotWithShape="1">
          <a:blip r:embed="rId6">
            <a:alphaModFix/>
          </a:blip>
          <a:srcRect b="0" l="0" r="0" t="0"/>
          <a:stretch/>
        </p:blipFill>
        <p:spPr>
          <a:xfrm>
            <a:off x="694699" y="5715000"/>
            <a:ext cx="1810352" cy="887896"/>
          </a:xfrm>
          <a:prstGeom prst="rect">
            <a:avLst/>
          </a:prstGeom>
          <a:noFill/>
          <a:ln>
            <a:noFill/>
          </a:ln>
          <a:effectLst>
            <a:outerShdw blurRad="292100" rotWithShape="0" algn="tl" dir="2700000" dist="139700">
              <a:srgbClr val="333333">
                <a:alpha val="63921"/>
              </a:srgbClr>
            </a:outerShdw>
          </a:effectLst>
        </p:spPr>
      </p:pic>
      <p:pic>
        <p:nvPicPr>
          <p:cNvPr descr="G:\SWMIYB\Brochure\logos\njaes_banner.JPG" id="670" name="Google Shape;670;p55"/>
          <p:cNvPicPr preferRelativeResize="0"/>
          <p:nvPr/>
        </p:nvPicPr>
        <p:blipFill rotWithShape="1">
          <a:blip r:embed="rId7">
            <a:alphaModFix/>
          </a:blip>
          <a:srcRect b="0" l="0" r="0" t="0"/>
          <a:stretch/>
        </p:blipFill>
        <p:spPr>
          <a:xfrm>
            <a:off x="2895600" y="5715000"/>
            <a:ext cx="2041629" cy="887896"/>
          </a:xfrm>
          <a:prstGeom prst="rect">
            <a:avLst/>
          </a:prstGeom>
          <a:noFill/>
          <a:ln>
            <a:noFill/>
          </a:ln>
          <a:effectLst>
            <a:outerShdw blurRad="292100" rotWithShape="0" algn="tl" dir="2700000" dist="139700">
              <a:srgbClr val="333333">
                <a:alpha val="63921"/>
              </a:srgbClr>
            </a:outerShdw>
          </a:effectLst>
        </p:spPr>
      </p:pic>
      <p:pic>
        <p:nvPicPr>
          <p:cNvPr descr="See the source image" id="671" name="Google Shape;671;p55"/>
          <p:cNvPicPr preferRelativeResize="0"/>
          <p:nvPr/>
        </p:nvPicPr>
        <p:blipFill rotWithShape="1">
          <a:blip r:embed="rId8">
            <a:alphaModFix/>
          </a:blip>
          <a:srcRect b="0" l="0" r="0" t="0"/>
          <a:stretch/>
        </p:blipFill>
        <p:spPr>
          <a:xfrm>
            <a:off x="4572000" y="3091975"/>
            <a:ext cx="2082075" cy="1210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C:\Users\Michele\AppData\Local\Microsoft\Windows\Temporary Internet Files\Content.IE5\DRHVWOQ0\MP900433143[1].jpg" id="169" name="Google Shape;169;p6"/>
          <p:cNvPicPr preferRelativeResize="0"/>
          <p:nvPr/>
        </p:nvPicPr>
        <p:blipFill rotWithShape="1">
          <a:blip r:embed="rId3">
            <a:alphaModFix/>
          </a:blip>
          <a:srcRect b="0" l="0" r="0" t="0"/>
          <a:stretch/>
        </p:blipFill>
        <p:spPr>
          <a:xfrm>
            <a:off x="2743200" y="2590800"/>
            <a:ext cx="6400800" cy="4267200"/>
          </a:xfrm>
          <a:prstGeom prst="rect">
            <a:avLst/>
          </a:prstGeom>
          <a:noFill/>
          <a:ln>
            <a:noFill/>
          </a:ln>
        </p:spPr>
      </p:pic>
      <p:sp>
        <p:nvSpPr>
          <p:cNvPr id="170" name="Google Shape;170;p6"/>
          <p:cNvSpPr txBox="1"/>
          <p:nvPr/>
        </p:nvSpPr>
        <p:spPr>
          <a:xfrm>
            <a:off x="152400" y="2971800"/>
            <a:ext cx="8686800" cy="230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Times New Roman"/>
                <a:ea typeface="Times New Roman"/>
                <a:cs typeface="Times New Roman"/>
                <a:sym typeface="Times New Roman"/>
              </a:rPr>
              <a:t>One rain barrel will save about 1400 gallons from April through October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Times New Roman"/>
              <a:ea typeface="Times New Roman"/>
              <a:cs typeface="Times New Roman"/>
              <a:sym typeface="Times New Roman"/>
            </a:endParaRPr>
          </a:p>
        </p:txBody>
      </p:sp>
      <p:sp>
        <p:nvSpPr>
          <p:cNvPr id="171" name="Google Shape;171;p6"/>
          <p:cNvSpPr txBox="1"/>
          <p:nvPr/>
        </p:nvSpPr>
        <p:spPr>
          <a:xfrm>
            <a:off x="0" y="1371600"/>
            <a:ext cx="9144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2A1000"/>
                </a:solidFill>
                <a:latin typeface="Times New Roman"/>
                <a:ea typeface="Times New Roman"/>
                <a:cs typeface="Times New Roman"/>
                <a:sym typeface="Times New Roman"/>
              </a:rPr>
              <a:t>How much water can you save?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C:\Users\Michele\Documents\Water Conservation\Rain barrel pics\mulch.jpg" id="177" name="Google Shape;177;p7"/>
          <p:cNvPicPr preferRelativeResize="0"/>
          <p:nvPr/>
        </p:nvPicPr>
        <p:blipFill rotWithShape="1">
          <a:blip r:embed="rId3">
            <a:alphaModFix/>
          </a:blip>
          <a:srcRect b="0" l="0" r="0" t="0"/>
          <a:stretch/>
        </p:blipFill>
        <p:spPr>
          <a:xfrm>
            <a:off x="2733325" y="4946525"/>
            <a:ext cx="2600675" cy="17351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SoakerHose.jpg" id="178" name="Google Shape;178;p7"/>
          <p:cNvPicPr preferRelativeResize="0"/>
          <p:nvPr/>
        </p:nvPicPr>
        <p:blipFill rotWithShape="1">
          <a:blip r:embed="rId4">
            <a:alphaModFix/>
          </a:blip>
          <a:srcRect b="0" l="0" r="0" t="0"/>
          <a:stretch/>
        </p:blipFill>
        <p:spPr>
          <a:xfrm>
            <a:off x="6096000" y="457200"/>
            <a:ext cx="2438400" cy="21129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oing_native_in_garden.jpg" id="179" name="Google Shape;179;p7"/>
          <p:cNvPicPr preferRelativeResize="0"/>
          <p:nvPr/>
        </p:nvPicPr>
        <p:blipFill rotWithShape="1">
          <a:blip r:embed="rId5">
            <a:alphaModFix/>
          </a:blip>
          <a:srcRect b="0" l="0" r="0" t="0"/>
          <a:stretch/>
        </p:blipFill>
        <p:spPr>
          <a:xfrm>
            <a:off x="6019800" y="2819400"/>
            <a:ext cx="2479675" cy="37338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80" name="Google Shape;180;p7"/>
          <p:cNvSpPr txBox="1"/>
          <p:nvPr/>
        </p:nvSpPr>
        <p:spPr>
          <a:xfrm>
            <a:off x="228600" y="76200"/>
            <a:ext cx="8077200" cy="555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Other ways to save water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1" sz="2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dk1"/>
                </a:solidFill>
                <a:latin typeface="Times New Roman"/>
                <a:ea typeface="Times New Roman"/>
                <a:cs typeface="Times New Roman"/>
                <a:sym typeface="Times New Roman"/>
              </a:rPr>
              <a:t>OUTDOORS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Adjust watering as conditions change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Use a rain gauge to determine </a:t>
            </a:r>
            <a:endParaRPr b="0" i="0"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your watering needs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Native plants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Mulch around plants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Water early in the morning</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Use soaker hoses – helps reduce </a:t>
            </a:r>
            <a:endParaRPr b="0" i="0"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evaporation</a:t>
            </a:r>
            <a:endParaRPr b="0" i="0"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100"/>
              <a:buFont typeface="Arial"/>
              <a:buNone/>
            </a:pPr>
            <a:r>
              <a:t/>
            </a:r>
            <a:endParaRPr b="1" i="1" sz="11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8"/>
          <p:cNvSpPr txBox="1"/>
          <p:nvPr/>
        </p:nvSpPr>
        <p:spPr>
          <a:xfrm>
            <a:off x="152400" y="441325"/>
            <a:ext cx="8077200" cy="426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Other ways to save water</a:t>
            </a:r>
            <a:endParaRPr b="0" i="0"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100"/>
              <a:buFont typeface="Arial"/>
              <a:buNone/>
            </a:pPr>
            <a:r>
              <a:t/>
            </a:r>
            <a:endParaRPr b="1" i="1" sz="11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dk1"/>
                </a:solidFill>
                <a:latin typeface="Times New Roman"/>
                <a:ea typeface="Times New Roman"/>
                <a:cs typeface="Times New Roman"/>
                <a:sym typeface="Times New Roman"/>
              </a:rPr>
              <a:t>Indoors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Look for EPA WaterSense logo</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WaterSense toilets (20% less water)</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Energy efficient dishwashers and washing</a:t>
            </a:r>
            <a:endParaRPr b="0" i="0"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machines (50% less water)</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WaterSense showerheads (40% less water)</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Faucet aerators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pic>
        <p:nvPicPr>
          <p:cNvPr descr="C:\Users\Michele\Documents\Water Conservation\Rahway\washing machine_frontloader.jpg" id="187" name="Google Shape;187;p8"/>
          <p:cNvPicPr preferRelativeResize="0"/>
          <p:nvPr/>
        </p:nvPicPr>
        <p:blipFill rotWithShape="1">
          <a:blip r:embed="rId3">
            <a:alphaModFix/>
          </a:blip>
          <a:srcRect b="0" l="0" r="0" t="0"/>
          <a:stretch/>
        </p:blipFill>
        <p:spPr>
          <a:xfrm>
            <a:off x="5655592" y="4382880"/>
            <a:ext cx="1909763" cy="2066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Plain elongated toilet.tif" id="188" name="Google Shape;188;p8"/>
          <p:cNvPicPr preferRelativeResize="0"/>
          <p:nvPr/>
        </p:nvPicPr>
        <p:blipFill rotWithShape="1">
          <a:blip r:embed="rId4">
            <a:alphaModFix/>
          </a:blip>
          <a:srcRect b="0" l="0" r="0" t="0"/>
          <a:stretch/>
        </p:blipFill>
        <p:spPr>
          <a:xfrm>
            <a:off x="762000" y="4484756"/>
            <a:ext cx="1532738" cy="19650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merican Standard Whitfield 4 In. Centerset, 2 Handle, Speed Connect Faucet, Polished Chrome.jpg" id="189" name="Google Shape;189;p8"/>
          <p:cNvPicPr preferRelativeResize="0"/>
          <p:nvPr/>
        </p:nvPicPr>
        <p:blipFill rotWithShape="1">
          <a:blip r:embed="rId5">
            <a:alphaModFix/>
          </a:blip>
          <a:srcRect b="0" l="0" r="0" t="0"/>
          <a:stretch/>
        </p:blipFill>
        <p:spPr>
          <a:xfrm>
            <a:off x="7060787" y="2103703"/>
            <a:ext cx="1858698" cy="18586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Hansgrohe.tif" id="190" name="Google Shape;190;p8"/>
          <p:cNvPicPr preferRelativeResize="0"/>
          <p:nvPr/>
        </p:nvPicPr>
        <p:blipFill rotWithShape="1">
          <a:blip r:embed="rId6">
            <a:alphaModFix/>
          </a:blip>
          <a:srcRect b="18508" l="23480" r="19677" t="21864"/>
          <a:stretch/>
        </p:blipFill>
        <p:spPr>
          <a:xfrm>
            <a:off x="7060786" y="304800"/>
            <a:ext cx="1371600" cy="14390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appliance, kitchen appliance, indoor, sitting  Description generated with very high confidence" id="191" name="Google Shape;191;p8"/>
          <p:cNvPicPr preferRelativeResize="0"/>
          <p:nvPr/>
        </p:nvPicPr>
        <p:blipFill rotWithShape="1">
          <a:blip r:embed="rId7">
            <a:alphaModFix/>
          </a:blip>
          <a:srcRect b="0" l="0" r="0" t="0"/>
          <a:stretch/>
        </p:blipFill>
        <p:spPr>
          <a:xfrm>
            <a:off x="3276600" y="4082969"/>
            <a:ext cx="1714748" cy="23668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9"/>
          <p:cNvSpPr txBox="1"/>
          <p:nvPr/>
        </p:nvSpPr>
        <p:spPr>
          <a:xfrm>
            <a:off x="483525" y="465150"/>
            <a:ext cx="8249400" cy="187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en-US" sz="4000" u="none" cap="none" strike="noStrike">
                <a:solidFill>
                  <a:schemeClr val="dk1"/>
                </a:solidFill>
                <a:latin typeface="Times New Roman"/>
                <a:ea typeface="Times New Roman"/>
                <a:cs typeface="Times New Roman"/>
                <a:sym typeface="Times New Roman"/>
              </a:rPr>
              <a:t>Other ways to save water</a:t>
            </a:r>
            <a:endParaRPr b="0" i="0" sz="4000" u="none" cap="none" strike="noStrike">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Clr>
                <a:srgbClr val="000000"/>
              </a:buClr>
              <a:buSzPts val="3000"/>
              <a:buFont typeface="Arial"/>
              <a:buNone/>
            </a:pPr>
            <a:r>
              <a:rPr b="0" i="0" lang="en-US" sz="3000" u="none" cap="none" strike="noStrike">
                <a:solidFill>
                  <a:schemeClr val="dk1"/>
                </a:solidFill>
                <a:latin typeface="Times New Roman"/>
                <a:ea typeface="Times New Roman"/>
                <a:cs typeface="Times New Roman"/>
                <a:sym typeface="Times New Roman"/>
              </a:rPr>
              <a:t>When replacing fixtures and appliances look for:</a:t>
            </a:r>
            <a:endParaRPr b="0" i="0" sz="3000" u="none" cap="none" strike="noStrike">
              <a:solidFill>
                <a:srgbClr val="000000"/>
              </a:solidFill>
              <a:latin typeface="Times New Roman"/>
              <a:ea typeface="Times New Roman"/>
              <a:cs typeface="Times New Roman"/>
              <a:sym typeface="Times New Roman"/>
            </a:endParaRPr>
          </a:p>
        </p:txBody>
      </p:sp>
      <p:pic>
        <p:nvPicPr>
          <p:cNvPr descr="See the source image" id="198" name="Google Shape;198;p9"/>
          <p:cNvPicPr preferRelativeResize="0"/>
          <p:nvPr/>
        </p:nvPicPr>
        <p:blipFill rotWithShape="1">
          <a:blip r:embed="rId3">
            <a:alphaModFix/>
          </a:blip>
          <a:srcRect b="0" l="0" r="0" t="0"/>
          <a:stretch/>
        </p:blipFill>
        <p:spPr>
          <a:xfrm>
            <a:off x="3043475" y="1917275"/>
            <a:ext cx="3057049" cy="3023449"/>
          </a:xfrm>
          <a:prstGeom prst="rect">
            <a:avLst/>
          </a:prstGeom>
          <a:noFill/>
          <a:ln>
            <a:noFill/>
          </a:ln>
        </p:spPr>
      </p:pic>
      <p:sp>
        <p:nvSpPr>
          <p:cNvPr id="199" name="Google Shape;199;p9"/>
          <p:cNvSpPr txBox="1"/>
          <p:nvPr/>
        </p:nvSpPr>
        <p:spPr>
          <a:xfrm>
            <a:off x="444075" y="5150900"/>
            <a:ext cx="8328300" cy="1154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US" sz="2400" u="none" cap="none" strike="noStrike">
                <a:solidFill>
                  <a:schemeClr val="dk1"/>
                </a:solidFill>
                <a:latin typeface="Times New Roman"/>
                <a:ea typeface="Times New Roman"/>
                <a:cs typeface="Times New Roman"/>
                <a:sym typeface="Times New Roman"/>
              </a:rPr>
              <a:t>You can also visit the USEPA website: </a:t>
            </a:r>
            <a:r>
              <a:rPr b="0" i="0" lang="en-US" sz="2400" u="sng" cap="none" strike="noStrike">
                <a:solidFill>
                  <a:schemeClr val="hlink"/>
                </a:solidFill>
                <a:latin typeface="Times New Roman"/>
                <a:ea typeface="Times New Roman"/>
                <a:cs typeface="Times New Roman"/>
                <a:sym typeface="Times New Roman"/>
                <a:hlinkClick r:id="rId4"/>
              </a:rPr>
              <a:t>www.epa.gov/WaterSense/</a:t>
            </a:r>
            <a:r>
              <a:rPr b="0" i="0" lang="en-US" sz="2400" u="none" cap="none" strike="noStrike">
                <a:solidFill>
                  <a:srgbClr val="0000FF"/>
                </a:solidFill>
                <a:latin typeface="Times New Roman"/>
                <a:ea typeface="Times New Roman"/>
                <a:cs typeface="Times New Roman"/>
                <a:sym typeface="Times New Roman"/>
              </a:rPr>
              <a:t> </a:t>
            </a:r>
            <a:r>
              <a:rPr b="0" i="0" lang="en-US" sz="2400" u="none" cap="none" strike="noStrike">
                <a:solidFill>
                  <a:schemeClr val="dk1"/>
                </a:solidFill>
                <a:latin typeface="Times New Roman"/>
                <a:ea typeface="Times New Roman"/>
                <a:cs typeface="Times New Roman"/>
                <a:sym typeface="Times New Roman"/>
              </a:rPr>
              <a:t>to learn more about this program and other water saving ideas.</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2005-03-21T20:19:17Z</dcterms:created>
  <dc:creator>Rutgers Cooperative Extension, Piedmont SWCD &amp; Clean VA Waterways</dc:creator>
</cp:coreProperties>
</file>